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6" r:id="rId9"/>
    <p:sldId id="261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8" r:id="rId28"/>
    <p:sldId id="285" r:id="rId29"/>
    <p:sldId id="283" r:id="rId30"/>
    <p:sldId id="290" r:id="rId31"/>
    <p:sldId id="287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FD394-D97A-4680-ACF8-2C3092B45D4D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E8E15-6B7D-44E5-B5E4-A118982CA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E8E15-6B7D-44E5-B5E4-A118982CA22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10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6AD9E9B-1676-4106-B415-58F54B8994B9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323FC9F-0B48-4EF9-911B-9EDAB9124E36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Métodos de alfabetização: Refletindo sobre a construção da escrita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733256"/>
            <a:ext cx="5400600" cy="822532"/>
          </a:xfrm>
        </p:spPr>
        <p:txBody>
          <a:bodyPr/>
          <a:lstStyle/>
          <a:p>
            <a:pPr algn="ctr"/>
            <a:r>
              <a:rPr lang="pt-BR" b="1" dirty="0"/>
              <a:t>Prof.ª Dr.ª Rosana Prado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08920"/>
            <a:ext cx="4448894" cy="2772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60471"/>
            <a:ext cx="3779912" cy="3105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624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>
                <a:solidFill>
                  <a:schemeClr val="tx2"/>
                </a:solidFill>
              </a:rPr>
              <a:t>O aluno aprende algumas palavras associadas à imagens visuais. Depois as palavras são divididas em sílabas para formar outras palavras.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Método da palavração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35927"/>
            <a:ext cx="42481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8959"/>
            <a:ext cx="3096344" cy="3405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96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28800"/>
            <a:ext cx="3682752" cy="4906216"/>
          </a:xfrm>
        </p:spPr>
        <p:txBody>
          <a:bodyPr>
            <a:normAutofit lnSpcReduction="10000"/>
          </a:bodyPr>
          <a:lstStyle/>
          <a:p>
            <a:r>
              <a:rPr lang="pt-BR" dirty="0">
                <a:solidFill>
                  <a:schemeClr val="tx2"/>
                </a:solidFill>
              </a:rPr>
              <a:t>O ensino parte de uma frase que a turma está discutindo. O professor leva os alunos a isolarem palavras, memorizarem e depois analisarem as sílabas para formar novas palavras.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4186808" cy="115699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Método da </a:t>
            </a:r>
            <a:r>
              <a:rPr lang="pt-BR" dirty="0" err="1"/>
              <a:t>sentenciação</a:t>
            </a:r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73015"/>
            <a:ext cx="22479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3024336" cy="33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810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95536" y="1196753"/>
            <a:ext cx="8301608" cy="2520280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solidFill>
                  <a:schemeClr val="tx2"/>
                </a:solidFill>
              </a:rPr>
              <a:t>É uma ampliação do método da </a:t>
            </a:r>
            <a:r>
              <a:rPr lang="pt-BR" sz="2400" dirty="0" err="1">
                <a:solidFill>
                  <a:schemeClr val="tx2"/>
                </a:solidFill>
              </a:rPr>
              <a:t>sentenciação</a:t>
            </a:r>
            <a:r>
              <a:rPr lang="pt-BR" sz="2400" dirty="0">
                <a:solidFill>
                  <a:schemeClr val="tx2"/>
                </a:solidFill>
              </a:rPr>
              <a:t>. Começa com o reconhecimento global de um texto, no qual o aluno precisa memorizar um texto durante um período, para depois reconhecer as sentenças, as palavras e as sílabas</a:t>
            </a:r>
            <a:r>
              <a:rPr lang="pt-BR" dirty="0"/>
              <a:t>.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Método global (contos e histórias)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34311"/>
            <a:ext cx="2209850" cy="289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2484857" cy="319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47448"/>
            <a:ext cx="2398070" cy="328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56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95536" y="1124745"/>
            <a:ext cx="8424936" cy="2088232"/>
          </a:xfrm>
        </p:spPr>
        <p:txBody>
          <a:bodyPr/>
          <a:lstStyle/>
          <a:p>
            <a:r>
              <a:rPr lang="pt-BR" dirty="0">
                <a:solidFill>
                  <a:schemeClr val="tx2"/>
                </a:solidFill>
              </a:rPr>
              <a:t>Parte do registro de conversas e vivências da turma. Utiliza texto “espontâneos” dos alunos ou que tenham partido de experiências coletivas entre os alunos.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pt-BR" dirty="0"/>
              <a:t>Método Natural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72" y="2564904"/>
            <a:ext cx="3448000" cy="414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766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16271" y="836713"/>
            <a:ext cx="8527703" cy="158417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>
                <a:solidFill>
                  <a:schemeClr val="tx2"/>
                </a:solidFill>
              </a:rPr>
              <a:t>O método de alfabetização misto é uma mistura do sintético e do analítico. Através dele, o aluno analisa e compreende textos e frases, reúne sílabas para formar palavras e, ao mesmo tempo, agrupa palavras e forma frases.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1717" y="116632"/>
            <a:ext cx="8229600" cy="864096"/>
          </a:xfrm>
        </p:spPr>
        <p:txBody>
          <a:bodyPr/>
          <a:lstStyle/>
          <a:p>
            <a:pPr algn="ctr"/>
            <a:r>
              <a:rPr lang="pt-BR" dirty="0"/>
              <a:t>Método misto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6" y="2285628"/>
            <a:ext cx="3429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780928"/>
            <a:ext cx="29146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85" y="4313128"/>
            <a:ext cx="3662561" cy="23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552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07504" y="260648"/>
            <a:ext cx="8856983" cy="2232248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>
                <a:solidFill>
                  <a:schemeClr val="tx2"/>
                </a:solidFill>
              </a:rPr>
              <a:t>Os métodos sintéticos, analítico e misto também são conhecidos como métodos tradicionais ou </a:t>
            </a:r>
            <a:r>
              <a:rPr lang="pt-BR" dirty="0" err="1">
                <a:solidFill>
                  <a:schemeClr val="tx2"/>
                </a:solidFill>
              </a:rPr>
              <a:t>cartilhescos</a:t>
            </a:r>
            <a:r>
              <a:rPr lang="pt-BR" dirty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pt-BR" dirty="0">
                <a:solidFill>
                  <a:schemeClr val="tx2"/>
                </a:solidFill>
              </a:rPr>
              <a:t>Nestes métodos predominam as práticas de cópias, ditados, listas e exercícios do tipo siga o modelo.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436">
            <a:off x="4563971" y="2354335"/>
            <a:ext cx="2223709" cy="296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599">
            <a:off x="2473236" y="3645024"/>
            <a:ext cx="2090735" cy="292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690">
            <a:off x="164214" y="2422154"/>
            <a:ext cx="2309022" cy="324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967">
            <a:off x="6787680" y="3497486"/>
            <a:ext cx="2232248" cy="306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55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67544" y="1484784"/>
            <a:ext cx="8352928" cy="49685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solidFill>
                  <a:schemeClr val="tx2"/>
                </a:solidFill>
              </a:rPr>
              <a:t>A partir da década de 1980, no cenário educacional brasileiro surge uma nova proposta educacional. Com os estudos de Emília Ferreiro e Ana </a:t>
            </a:r>
            <a:r>
              <a:rPr lang="pt-BR" dirty="0" err="1">
                <a:solidFill>
                  <a:schemeClr val="tx2"/>
                </a:solidFill>
              </a:rPr>
              <a:t>Teberosky</a:t>
            </a:r>
            <a:r>
              <a:rPr lang="pt-BR" dirty="0">
                <a:solidFill>
                  <a:schemeClr val="tx2"/>
                </a:solidFill>
              </a:rPr>
              <a:t> surge o construtivismo. </a:t>
            </a:r>
          </a:p>
          <a:p>
            <a:pPr algn="just"/>
            <a:r>
              <a:rPr lang="pt-BR" dirty="0">
                <a:solidFill>
                  <a:schemeClr val="tx2"/>
                </a:solidFill>
              </a:rPr>
              <a:t>Nesta proposta a criança é o foco central da aprendizagem</a:t>
            </a:r>
          </a:p>
          <a:p>
            <a:pPr algn="just"/>
            <a:endParaRPr lang="pt-BR" dirty="0">
              <a:solidFill>
                <a:schemeClr val="tx2"/>
              </a:solidFill>
            </a:endParaRPr>
          </a:p>
          <a:p>
            <a:pPr algn="just"/>
            <a:r>
              <a:rPr lang="pt-BR" b="1" i="1" dirty="0">
                <a:solidFill>
                  <a:srgbClr val="0070C0"/>
                </a:solidFill>
              </a:rPr>
              <a:t>“...por não apresentarem nenhum método, a questão do ensino ficou subestimada, pois vários professores interpretaram o construtivismo de várias formas. Em consequência, muitos educadores perderam focos importantes da alfabetização”. (Paes /2008)</a:t>
            </a:r>
          </a:p>
          <a:p>
            <a:pPr algn="just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 construtivismo</a:t>
            </a:r>
          </a:p>
        </p:txBody>
      </p:sp>
    </p:spTree>
    <p:extLst>
      <p:ext uri="{BB962C8B-B14F-4D97-AF65-F5344CB8AC3E}">
        <p14:creationId xmlns:p14="http://schemas.microsoft.com/office/powerpoint/2010/main" val="2042228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>
            <a:normAutofit lnSpcReduction="10000"/>
          </a:bodyPr>
          <a:lstStyle/>
          <a:p>
            <a:pPr lvl="0" algn="just">
              <a:buClr>
                <a:srgbClr val="F0AD00"/>
              </a:buClr>
            </a:pPr>
            <a:r>
              <a:rPr lang="pt-BR" sz="2500" dirty="0">
                <a:solidFill>
                  <a:srgbClr val="141415"/>
                </a:solidFill>
              </a:rPr>
              <a:t>Propõe que o aluno participe ativamente do processo de construção do conhecimento.</a:t>
            </a:r>
          </a:p>
          <a:p>
            <a:pPr lvl="0" algn="just">
              <a:buClr>
                <a:srgbClr val="F0AD00"/>
              </a:buClr>
            </a:pPr>
            <a:r>
              <a:rPr lang="pt-BR" sz="2500" dirty="0">
                <a:solidFill>
                  <a:srgbClr val="141415"/>
                </a:solidFill>
              </a:rPr>
              <a:t>Rejeita a apresentação de conhecimentos prontos.</a:t>
            </a:r>
          </a:p>
          <a:p>
            <a:pPr lvl="0" algn="just">
              <a:buClr>
                <a:srgbClr val="F0AD00"/>
              </a:buClr>
            </a:pPr>
            <a:r>
              <a:rPr lang="pt-BR" sz="2500" dirty="0">
                <a:solidFill>
                  <a:srgbClr val="141415"/>
                </a:solidFill>
              </a:rPr>
              <a:t>Enfatiza a importância do erro não como tropeço, mas como trampolim na rota da aprendizagem.</a:t>
            </a:r>
          </a:p>
          <a:p>
            <a:pPr lvl="0" algn="just">
              <a:buClr>
                <a:srgbClr val="F0AD00"/>
              </a:buClr>
            </a:pPr>
            <a:r>
              <a:rPr lang="pt-BR" sz="2500" dirty="0">
                <a:solidFill>
                  <a:srgbClr val="141415"/>
                </a:solidFill>
              </a:rPr>
              <a:t>Condena a rigidez nas concepções de ensino, as avaliações padronizadas e utilização de materiais didáticos que não fazem parte da realidade do aluno.</a:t>
            </a:r>
          </a:p>
          <a:p>
            <a:pPr lvl="0" algn="just">
              <a:buClr>
                <a:srgbClr val="F0AD00"/>
              </a:buClr>
            </a:pPr>
            <a:r>
              <a:rPr lang="pt-BR" sz="2500" dirty="0">
                <a:solidFill>
                  <a:srgbClr val="141415"/>
                </a:solidFill>
              </a:rPr>
              <a:t>É contra o uso de cartilhas porque a cartilha prevê etapas rígidas de aprendizagem.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Algumas características da proposta construtivista:</a:t>
            </a:r>
          </a:p>
        </p:txBody>
      </p:sp>
    </p:spTree>
    <p:extLst>
      <p:ext uri="{BB962C8B-B14F-4D97-AF65-F5344CB8AC3E}">
        <p14:creationId xmlns:p14="http://schemas.microsoft.com/office/powerpoint/2010/main" val="138878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163696"/>
          </a:xfrm>
        </p:spPr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tx2"/>
                </a:solidFill>
              </a:rPr>
              <a:t>Aquisição de leitura e escrita deixa de ser visto como um processo mecânico para se transformar em uma prática social. 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r>
              <a:rPr lang="pt-BR" dirty="0">
                <a:solidFill>
                  <a:schemeClr val="tx2"/>
                </a:solidFill>
              </a:rPr>
              <a:t>Ênfase na importância da leitura e escrita como meio de inserção e participação social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Surge o conceito de letramento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7032"/>
            <a:ext cx="4427984" cy="276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120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304875"/>
            <a:ext cx="835292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</a:rPr>
              <a:t>O construtivismo e o letramento não são métodos de alfabetização e sim propostas educacionais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8913"/>
            <a:ext cx="490632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216"/>
            <a:ext cx="3205755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34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8291264" cy="4522507"/>
          </a:xfrm>
        </p:spPr>
        <p:txBody>
          <a:bodyPr>
            <a:normAutofit fontScale="92500" lnSpcReduction="20000"/>
          </a:bodyPr>
          <a:lstStyle/>
          <a:p>
            <a:pPr marL="109728" indent="0" algn="just">
              <a:buNone/>
            </a:pPr>
            <a:r>
              <a:rPr lang="pt-BR" dirty="0">
                <a:solidFill>
                  <a:schemeClr val="tx2"/>
                </a:solidFill>
              </a:rPr>
              <a:t>Começa das partes para o todo. Ou seja, primeiro a criança internaliza as unidades menores (fonemas), para depois gradativamente chegar às unidades maiores. </a:t>
            </a:r>
          </a:p>
          <a:p>
            <a:pPr marL="109728" indent="0" algn="just">
              <a:buNone/>
            </a:pPr>
            <a:r>
              <a:rPr lang="pt-BR" dirty="0">
                <a:solidFill>
                  <a:schemeClr val="tx2"/>
                </a:solidFill>
              </a:rPr>
              <a:t>Os alunos são levados a combinar elementos isolados da língua: sons, letras e símbolos.</a:t>
            </a:r>
          </a:p>
          <a:p>
            <a:pPr marL="109728" indent="0" algn="just">
              <a:buNone/>
            </a:pPr>
            <a:endParaRPr lang="pt-BR" dirty="0"/>
          </a:p>
          <a:p>
            <a:pPr algn="just"/>
            <a:r>
              <a:rPr lang="pt-BR" dirty="0">
                <a:solidFill>
                  <a:schemeClr val="tx2"/>
                </a:solidFill>
              </a:rPr>
              <a:t>Os principais são: </a:t>
            </a:r>
          </a:p>
          <a:p>
            <a:pPr marL="109728" indent="0">
              <a:buNone/>
            </a:pPr>
            <a:r>
              <a:rPr lang="pt-BR" dirty="0">
                <a:solidFill>
                  <a:schemeClr val="tx2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Alfabéticos</a:t>
            </a:r>
          </a:p>
          <a:p>
            <a:pPr>
              <a:buFont typeface="Arial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Silábicos</a:t>
            </a:r>
          </a:p>
          <a:p>
            <a:pPr>
              <a:buFont typeface="Arial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fonéticos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pPr algn="ctr"/>
            <a:r>
              <a:rPr lang="pt-BR" dirty="0"/>
              <a:t>Métodos sintéticos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71" y="3140968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890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372200" y="995532"/>
            <a:ext cx="2267744" cy="1228998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Emília Ferreiro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7491"/>
            <a:ext cx="230425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1560" y="3284984"/>
            <a:ext cx="8064896" cy="2308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2"/>
                </a:solidFill>
              </a:rPr>
              <a:t>A Psicogênese da língua escrita descreve como o aprendiz se apropria dos conceitos e das habilidades de ler e escrever, mostrando que a aquisição desses atos linguísticos segue um percurso semelhante àquele que a humanidade percorreu até chegar ao sistema alfabético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3528" y="1052735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Psicogênese da Língua escrita</a:t>
            </a:r>
          </a:p>
        </p:txBody>
      </p:sp>
    </p:spTree>
    <p:extLst>
      <p:ext uri="{BB962C8B-B14F-4D97-AF65-F5344CB8AC3E}">
        <p14:creationId xmlns:p14="http://schemas.microsoft.com/office/powerpoint/2010/main" val="1657994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5280" cy="778098"/>
          </a:xfrm>
        </p:spPr>
        <p:txBody>
          <a:bodyPr/>
          <a:lstStyle/>
          <a:p>
            <a:pPr algn="ctr"/>
            <a:r>
              <a:rPr lang="pt-BR" dirty="0"/>
              <a:t>Hipótese </a:t>
            </a:r>
            <a:r>
              <a:rPr lang="pt-BR" dirty="0" err="1"/>
              <a:t>pré</a:t>
            </a:r>
            <a:r>
              <a:rPr lang="pt-BR" dirty="0"/>
              <a:t>-silábica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3528" y="980728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 criança não estabelece vínculo entre fala e escrita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Demostra intensão de escrever através de um traçado linear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Usa letras do próprio nome e números.</a:t>
            </a:r>
          </a:p>
        </p:txBody>
      </p:sp>
      <p:pic>
        <p:nvPicPr>
          <p:cNvPr id="2050" name="Picture 2" descr="Resultado de imagem para fase pré-siláb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" y="2708920"/>
            <a:ext cx="4322046" cy="301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fase pré-siláb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48168"/>
            <a:ext cx="3882988" cy="297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99092"/>
            <a:ext cx="3096344" cy="224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423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Hipótese silábico sem valor sonoro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39552" y="1284626"/>
            <a:ext cx="82809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solidFill>
                  <a:schemeClr val="tx2"/>
                </a:solidFill>
              </a:rPr>
              <a:t>A criança começa a ter consciência de que existe uma relação entre fala e escrita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solidFill>
                  <a:schemeClr val="tx2"/>
                </a:solidFill>
              </a:rPr>
              <a:t>Começa  a desvincular a escrita das imagens e os números e letras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solidFill>
                  <a:schemeClr val="tx2"/>
                </a:solidFill>
              </a:rPr>
              <a:t>Relaciona a escrita e a fala.  Para cada vez que pronuncia uma sílaba ela escreve uma letra, mas ainda sem valor sonoro.</a:t>
            </a:r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0" y="3429000"/>
            <a:ext cx="3852428" cy="289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311118"/>
            <a:ext cx="3816424" cy="286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598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552" y="1093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Hipótese silábica com valor sonoro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30990" y="1124744"/>
            <a:ext cx="784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</a:rPr>
              <a:t>A criança já supõe que a escrita representa a fala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</a:rPr>
              <a:t>Tenta fonetizar a escrita e dar valor sonoro às letras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</a:rPr>
              <a:t>Já supõe a existência de sílabas.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</a:rPr>
              <a:t>Usa uma letra para representar a sílaba fazendo relação com o som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62" y="3422158"/>
            <a:ext cx="453650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01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552" y="330277"/>
            <a:ext cx="8229600" cy="1143000"/>
          </a:xfrm>
        </p:spPr>
        <p:txBody>
          <a:bodyPr/>
          <a:lstStyle/>
          <a:p>
            <a:r>
              <a:rPr lang="pt-BR" dirty="0"/>
              <a:t>Hipótese silábico alfabética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71600" y="1484784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</a:rPr>
              <a:t>Caracteriza-se pela passagem da fase silábica para a alfabética. A criança questiona a sílaba , mas ainda falta conhecimento fonético para escrever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19" y="3284983"/>
            <a:ext cx="4383991" cy="276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14" y="2688898"/>
            <a:ext cx="353060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31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1371608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tx2"/>
                </a:solidFill>
              </a:rPr>
              <a:t>A criança domina enfim o código escrito, diferenciando letras, sílabas, palavras e frases.</a:t>
            </a:r>
          </a:p>
          <a:p>
            <a:r>
              <a:rPr lang="pt-BR" sz="2400" dirty="0">
                <a:solidFill>
                  <a:schemeClr val="tx2"/>
                </a:solidFill>
              </a:rPr>
              <a:t>Compreende o modo de construção da escrita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Hipótese alfabética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40968"/>
            <a:ext cx="2232248" cy="32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7" y="3284984"/>
            <a:ext cx="2733675" cy="224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40968"/>
            <a:ext cx="304800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489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9"/>
            <a:ext cx="8219256" cy="2163696"/>
          </a:xfrm>
        </p:spPr>
        <p:txBody>
          <a:bodyPr/>
          <a:lstStyle/>
          <a:p>
            <a:pPr algn="just"/>
            <a:r>
              <a:rPr lang="pt-BR" dirty="0">
                <a:solidFill>
                  <a:schemeClr val="tx2"/>
                </a:solidFill>
              </a:rPr>
              <a:t>O objetivo da avaliação é perceber o caminho já percorrido pela criança. Compreender o que a criança já consegue formular de hipóteses. Conhecer o desenvolvimento da criança.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avaliação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432" y="3578476"/>
            <a:ext cx="4663186" cy="3017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635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79512" y="404664"/>
            <a:ext cx="8712968" cy="6453336"/>
          </a:xfrm>
        </p:spPr>
        <p:txBody>
          <a:bodyPr>
            <a:normAutofit/>
          </a:bodyPr>
          <a:lstStyle/>
          <a:p>
            <a:r>
              <a:rPr lang="pt-BR" sz="4800" b="1" u="sng" dirty="0">
                <a:solidFill>
                  <a:schemeClr val="tx2"/>
                </a:solidFill>
              </a:rPr>
              <a:t>A avaliação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pPr algn="just">
              <a:lnSpc>
                <a:spcPct val="107000"/>
              </a:lnSpc>
            </a:pPr>
            <a:r>
              <a:rPr lang="pt-BR" sz="2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objetivo da avaliação é perceber o caminho percorrido pela criança. Compreender o que a criança já consegue formular de hipóteses. Conhecer o desenvolvimento da criança.</a:t>
            </a:r>
            <a:endParaRPr lang="pt-BR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2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o professor pode avaliar o desenvolvimento de leitura e escrita do aluno?</a:t>
            </a:r>
            <a:endParaRPr lang="pt-BR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728" indent="0" algn="just">
              <a:lnSpc>
                <a:spcPct val="107000"/>
              </a:lnSpc>
              <a:buNone/>
            </a:pPr>
            <a:endParaRPr lang="pt-BR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0607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3285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pt-BR" sz="2400" dirty="0">
                <a:solidFill>
                  <a:schemeClr val="tx2"/>
                </a:solidFill>
              </a:rPr>
              <a:t>Escolhem-se quatro palavras (uma polissílaba, uma trissílaba, uma dissílaba e uma monossílaba) e uma frase de um mesmo campo semântico.(mesmo assunto)</a:t>
            </a:r>
          </a:p>
          <a:p>
            <a:pPr marL="109728" indent="0" algn="just">
              <a:buNone/>
            </a:pPr>
            <a:endParaRPr lang="pt-BR" sz="2400" dirty="0">
              <a:solidFill>
                <a:schemeClr val="tx2"/>
              </a:solidFill>
            </a:endParaRPr>
          </a:p>
          <a:p>
            <a:pPr algn="just"/>
            <a:r>
              <a:rPr lang="pt-BR" sz="2400" dirty="0">
                <a:solidFill>
                  <a:schemeClr val="tx2"/>
                </a:solidFill>
              </a:rPr>
              <a:t>EX: </a:t>
            </a:r>
            <a:r>
              <a:rPr lang="pt-BR" sz="2400" b="1" dirty="0">
                <a:solidFill>
                  <a:schemeClr val="tx2"/>
                </a:solidFill>
              </a:rPr>
              <a:t>dinossauro, cavalo, gato e rã.</a:t>
            </a:r>
          </a:p>
          <a:p>
            <a:pPr marL="109728" indent="0" algn="just">
              <a:buNone/>
            </a:pPr>
            <a:r>
              <a:rPr lang="pt-BR" sz="2400" b="1" dirty="0">
                <a:solidFill>
                  <a:schemeClr val="tx2"/>
                </a:solidFill>
              </a:rPr>
              <a:t>        O  gato é meu.</a:t>
            </a:r>
          </a:p>
          <a:p>
            <a:pPr marL="109728" indent="0" algn="just">
              <a:buNone/>
            </a:pPr>
            <a:endParaRPr lang="pt-BR" sz="2400" dirty="0">
              <a:solidFill>
                <a:schemeClr val="tx2"/>
              </a:solidFill>
            </a:endParaRPr>
          </a:p>
          <a:p>
            <a:pPr marL="109728" indent="0" algn="just">
              <a:buNone/>
            </a:pPr>
            <a:r>
              <a:rPr lang="pt-BR" sz="2400" dirty="0">
                <a:solidFill>
                  <a:schemeClr val="tx2"/>
                </a:solidFill>
              </a:rPr>
              <a:t>O professor deve ditar as palavras sem pausa entre as sílabas. Depois ditar a frase.</a:t>
            </a:r>
          </a:p>
          <a:p>
            <a:pPr marL="109728" indent="0" algn="just">
              <a:buNone/>
            </a:pPr>
            <a:r>
              <a:rPr lang="pt-BR" sz="2400" dirty="0">
                <a:solidFill>
                  <a:schemeClr val="tx2"/>
                </a:solidFill>
              </a:rPr>
              <a:t>Se a criança perguntar como se escreve, deve-se devolver a pergunta para a criança.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2060" y="0"/>
            <a:ext cx="89644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Como fazer a sondagem/avaliação?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08152"/>
            <a:ext cx="2448272" cy="161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748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912768" cy="494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1520" y="260648"/>
            <a:ext cx="8424936" cy="9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pt-BR" sz="2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Agora, vamos ver se você entendeu? Olhe essa imagem com a escrita de um aluno e reflita. </a:t>
            </a:r>
            <a:endParaRPr lang="pt-BR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5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738531"/>
          </a:xfrm>
        </p:spPr>
        <p:txBody>
          <a:bodyPr/>
          <a:lstStyle/>
          <a:p>
            <a:pPr algn="just"/>
            <a:r>
              <a:rPr lang="pt-BR" dirty="0">
                <a:solidFill>
                  <a:schemeClr val="tx2"/>
                </a:solidFill>
              </a:rPr>
              <a:t>O aluno aprende o nome das letras nas formas maiúsculas e minúsculas e a sequência do alfabeto.</a:t>
            </a:r>
          </a:p>
          <a:p>
            <a:pPr algn="just"/>
            <a:r>
              <a:rPr lang="pt-BR" dirty="0">
                <a:solidFill>
                  <a:schemeClr val="tx2"/>
                </a:solidFill>
              </a:rPr>
              <a:t>começa da decoração oral das letras do alfabeto, em seguida suas combinações silábicas e depois o texto.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4762872" cy="108498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Método alfabético (letra)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18162" y="4084330"/>
            <a:ext cx="57540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 – B- C- D- E- F- G- H- I- J- L- M- N- O- P- Q- R- S- T ...</a:t>
            </a:r>
          </a:p>
          <a:p>
            <a:endParaRPr lang="pt-BR" sz="2000" b="1" dirty="0"/>
          </a:p>
          <a:p>
            <a:endParaRPr lang="pt-BR" sz="2000" b="1" dirty="0"/>
          </a:p>
          <a:p>
            <a:r>
              <a:rPr lang="pt-BR" sz="2000" b="1" dirty="0"/>
              <a:t>PA- PE – PI – PO- PU</a:t>
            </a:r>
          </a:p>
          <a:p>
            <a:r>
              <a:rPr lang="pt-BR" sz="2000" b="1" dirty="0"/>
              <a:t>TA – TE – TI – TO - TU</a:t>
            </a: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04048" y="486916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PATO</a:t>
            </a:r>
          </a:p>
        </p:txBody>
      </p:sp>
      <p:pic>
        <p:nvPicPr>
          <p:cNvPr id="2052" name="Picture 4" descr="Resultado de imagem para PA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84" y="3702507"/>
            <a:ext cx="1916135" cy="297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1874573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092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396044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</a:pPr>
            <a:r>
              <a:rPr lang="pt-BR" sz="2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que você achou? </a:t>
            </a:r>
            <a:endParaRPr lang="pt-BR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2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acordo com a psicogênese da escrita, o aluno em questão está na etapa silábica com valor sonoro. Perceba que a criança já usa uma letra para representar cada sílaba e que essas letras têm valor sonoro, ou seja são letras que representam o som da sílaba. </a:t>
            </a:r>
            <a:endParaRPr lang="pt-BR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728" indent="0" algn="just">
              <a:lnSpc>
                <a:spcPct val="107000"/>
              </a:lnSpc>
              <a:buNone/>
            </a:pPr>
            <a:endParaRPr lang="pt-BR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2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Muito bem!! Conhecemos alguns métodos e maneiras de ver a alfabetização de ouvintes. Agora vamos fazer as atividades?</a:t>
            </a:r>
            <a:endParaRPr lang="pt-BR" dirty="0">
              <a:solidFill>
                <a:schemeClr val="tx2"/>
              </a:solidFill>
            </a:endParaRPr>
          </a:p>
          <a:p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3861048"/>
            <a:ext cx="3960787" cy="28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96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681401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/>
          <a:stretch/>
        </p:blipFill>
        <p:spPr>
          <a:xfrm>
            <a:off x="395536" y="3212976"/>
            <a:ext cx="299302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16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196752"/>
            <a:ext cx="8568952" cy="4810539"/>
          </a:xfrm>
        </p:spPr>
        <p:txBody>
          <a:bodyPr/>
          <a:lstStyle/>
          <a:p>
            <a:r>
              <a:rPr lang="pt-BR" dirty="0">
                <a:solidFill>
                  <a:schemeClr val="tx2"/>
                </a:solidFill>
              </a:rPr>
              <a:t>O método fônico começa pelo ensino da forma e o som das vogais, depois as consoantes e as relações cada vez mais complexas. </a:t>
            </a:r>
          </a:p>
          <a:p>
            <a:r>
              <a:rPr lang="pt-BR" dirty="0">
                <a:solidFill>
                  <a:schemeClr val="tx2"/>
                </a:solidFill>
              </a:rPr>
              <a:t>O aluno aprende o som das letras isoladas e depois reúne em sílabas que formarão palavras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Método Fônico ou fonético (som)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" y="3495858"/>
            <a:ext cx="4248472" cy="306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572000" y="3467761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 – E – I- O – U</a:t>
            </a:r>
          </a:p>
          <a:p>
            <a:endParaRPr lang="pt-BR" sz="3600" b="1" dirty="0"/>
          </a:p>
          <a:p>
            <a:r>
              <a:rPr lang="pt-BR" sz="3600" b="1" dirty="0"/>
              <a:t>A B C D E F G H I J L M N O P </a:t>
            </a:r>
          </a:p>
        </p:txBody>
      </p:sp>
    </p:spTree>
    <p:extLst>
      <p:ext uri="{BB962C8B-B14F-4D97-AF65-F5344CB8AC3E}">
        <p14:creationId xmlns:p14="http://schemas.microsoft.com/office/powerpoint/2010/main" val="360134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605"/>
            <a:ext cx="4225652" cy="307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32" y="332656"/>
            <a:ext cx="307834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5184576" cy="360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5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947672"/>
          </a:xfrm>
        </p:spPr>
        <p:txBody>
          <a:bodyPr/>
          <a:lstStyle/>
          <a:p>
            <a:r>
              <a:rPr lang="pt-BR" dirty="0">
                <a:solidFill>
                  <a:schemeClr val="tx2"/>
                </a:solidFill>
              </a:rPr>
              <a:t>Aprende as sílabas, a combinação entre elas e chega nas palavras.</a:t>
            </a:r>
          </a:p>
          <a:p>
            <a:r>
              <a:rPr lang="pt-BR" dirty="0">
                <a:solidFill>
                  <a:schemeClr val="tx2"/>
                </a:solidFill>
              </a:rPr>
              <a:t> Os métodos silábicos se apresentam nas cartilhas por meio de “palavras-chaves</a:t>
            </a:r>
            <a:r>
              <a:rPr lang="pt-BR" dirty="0"/>
              <a:t>”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 silábico (sílaba)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5226694" cy="332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56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3" y="295075"/>
            <a:ext cx="253720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59" y="323350"/>
            <a:ext cx="2227212" cy="36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232248" cy="367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0480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79861"/>
            <a:ext cx="4300023" cy="310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49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709849" cy="278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5247"/>
            <a:ext cx="3960440" cy="288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62683"/>
            <a:ext cx="5760640" cy="340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661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124744"/>
            <a:ext cx="8219256" cy="4882547"/>
          </a:xfrm>
        </p:spPr>
        <p:txBody>
          <a:bodyPr/>
          <a:lstStyle/>
          <a:p>
            <a:pPr marL="109728" indent="0">
              <a:buNone/>
            </a:pPr>
            <a:r>
              <a:rPr lang="pt-BR" dirty="0">
                <a:solidFill>
                  <a:schemeClr val="tx2"/>
                </a:solidFill>
              </a:rPr>
              <a:t>Levam os alunos a analisar um todo para chegar às partes menores.</a:t>
            </a:r>
          </a:p>
          <a:p>
            <a:pPr marL="109728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pPr marL="109728" indent="0">
              <a:buNone/>
            </a:pPr>
            <a:r>
              <a:rPr lang="pt-BR" dirty="0">
                <a:solidFill>
                  <a:schemeClr val="tx2"/>
                </a:solidFill>
              </a:rPr>
              <a:t>Os principais são: </a:t>
            </a:r>
          </a:p>
          <a:p>
            <a:pPr marL="109728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r>
              <a:rPr lang="pt-BR" dirty="0">
                <a:solidFill>
                  <a:schemeClr val="tx2"/>
                </a:solidFill>
              </a:rPr>
              <a:t>Palavração</a:t>
            </a:r>
          </a:p>
          <a:p>
            <a:r>
              <a:rPr lang="pt-BR" dirty="0">
                <a:solidFill>
                  <a:schemeClr val="tx2"/>
                </a:solidFill>
              </a:rPr>
              <a:t>Sentenciação</a:t>
            </a:r>
          </a:p>
          <a:p>
            <a:r>
              <a:rPr lang="pt-BR" dirty="0">
                <a:solidFill>
                  <a:schemeClr val="tx2"/>
                </a:solidFill>
              </a:rPr>
              <a:t>Contos ou histórias </a:t>
            </a:r>
          </a:p>
          <a:p>
            <a:pPr marL="109728" indent="0">
              <a:buNone/>
            </a:pPr>
            <a:r>
              <a:rPr lang="pt-BR" dirty="0">
                <a:solidFill>
                  <a:schemeClr val="tx2"/>
                </a:solidFill>
              </a:rPr>
              <a:t>ou global</a:t>
            </a:r>
          </a:p>
          <a:p>
            <a:r>
              <a:rPr lang="pt-BR" dirty="0">
                <a:solidFill>
                  <a:schemeClr val="tx2"/>
                </a:solidFill>
              </a:rPr>
              <a:t>Natural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analíticos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07" y="1624964"/>
            <a:ext cx="3096344" cy="20604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87" y="3535795"/>
            <a:ext cx="3022492" cy="313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5124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Personalizada 27">
      <a:dk1>
        <a:srgbClr val="FF0000"/>
      </a:dk1>
      <a:lt1>
        <a:sysClr val="window" lastClr="FFFFFF"/>
      </a:lt1>
      <a:dk2>
        <a:srgbClr val="141415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2443</TotalTime>
  <Words>1208</Words>
  <Application>Microsoft Office PowerPoint</Application>
  <PresentationFormat>Apresentação na tela (4:3)</PresentationFormat>
  <Paragraphs>108</Paragraphs>
  <Slides>31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Concurso</vt:lpstr>
      <vt:lpstr>Métodos de alfabetização: Refletindo sobre a construção da escrita</vt:lpstr>
      <vt:lpstr>Métodos sintéticos</vt:lpstr>
      <vt:lpstr>Método alfabético (letra)</vt:lpstr>
      <vt:lpstr>Método Fônico ou fonético (som)</vt:lpstr>
      <vt:lpstr>Apresentação do PowerPoint</vt:lpstr>
      <vt:lpstr>Método silábico (sílaba)</vt:lpstr>
      <vt:lpstr>Apresentação do PowerPoint</vt:lpstr>
      <vt:lpstr>Apresentação do PowerPoint</vt:lpstr>
      <vt:lpstr>Métodos analíticos</vt:lpstr>
      <vt:lpstr>Método da palavração</vt:lpstr>
      <vt:lpstr>Método da sentenciação</vt:lpstr>
      <vt:lpstr>Método global (contos e histórias)</vt:lpstr>
      <vt:lpstr>Método Natural</vt:lpstr>
      <vt:lpstr>Método misto</vt:lpstr>
      <vt:lpstr>Apresentação do PowerPoint</vt:lpstr>
      <vt:lpstr>O construtivismo</vt:lpstr>
      <vt:lpstr>Algumas características da proposta construtivista:</vt:lpstr>
      <vt:lpstr>Surge o conceito de letramento</vt:lpstr>
      <vt:lpstr>Apresentação do PowerPoint</vt:lpstr>
      <vt:lpstr>Emília Ferreiro</vt:lpstr>
      <vt:lpstr>Hipótese pré-silábica</vt:lpstr>
      <vt:lpstr>Hipótese silábico sem valor sonoro</vt:lpstr>
      <vt:lpstr>Hipótese silábica com valor sonoro</vt:lpstr>
      <vt:lpstr>Hipótese silábico alfabética</vt:lpstr>
      <vt:lpstr>Hipótese alfabética</vt:lpstr>
      <vt:lpstr>A avaliação</vt:lpstr>
      <vt:lpstr>Apresentação do PowerPoint</vt:lpstr>
      <vt:lpstr>Como fazer a sondagem/avaliação?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Métodos de alfabetização: Refletindo sobre a construção da escrita</dc:title>
  <dc:creator>Rosana</dc:creator>
  <cp:lastModifiedBy>Tania Chalhub</cp:lastModifiedBy>
  <cp:revision>32</cp:revision>
  <dcterms:created xsi:type="dcterms:W3CDTF">2017-04-06T15:14:37Z</dcterms:created>
  <dcterms:modified xsi:type="dcterms:W3CDTF">2020-10-21T13:12:21Z</dcterms:modified>
</cp:coreProperties>
</file>