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0" r:id="rId4"/>
    <p:sldId id="262" r:id="rId5"/>
    <p:sldId id="265" r:id="rId6"/>
    <p:sldId id="266" r:id="rId7"/>
    <p:sldId id="261" r:id="rId8"/>
    <p:sldId id="264" r:id="rId9"/>
    <p:sldId id="257" r:id="rId10"/>
    <p:sldId id="267" r:id="rId11"/>
    <p:sldId id="258" r:id="rId12"/>
    <p:sldId id="26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77" d="100"/>
          <a:sy n="77" d="100"/>
        </p:scale>
        <p:origin x="-1872" y="-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B49671-4826-4466-97B3-698A2C8DB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2863117"/>
            <a:ext cx="8361229" cy="1758077"/>
          </a:xfrm>
        </p:spPr>
        <p:txBody>
          <a:bodyPr/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Objetivos</a:t>
            </a:r>
            <a:br>
              <a:rPr lang="pt-BR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>
                <a:solidFill>
                  <a:schemeClr val="accent5">
                    <a:lumMod val="50000"/>
                  </a:schemeClr>
                </a:solidFill>
              </a:rPr>
              <a:t>EM Projeto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de pesquisa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790277-26F2-42F2-9E91-72B29441A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9233" y="5171607"/>
            <a:ext cx="9848537" cy="1199213"/>
          </a:xfrm>
        </p:spPr>
        <p:txBody>
          <a:bodyPr>
            <a:normAutofit/>
          </a:bodyPr>
          <a:lstStyle/>
          <a:p>
            <a:pPr algn="l"/>
            <a:endParaRPr lang="pt-BR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pt-BR" sz="4800" b="1" dirty="0">
                <a:solidFill>
                  <a:schemeClr val="accent5">
                    <a:lumMod val="50000"/>
                  </a:schemeClr>
                </a:solidFill>
              </a:rPr>
              <a:t>Tania Chalhub</a:t>
            </a:r>
          </a:p>
        </p:txBody>
      </p:sp>
    </p:spTree>
    <p:extLst>
      <p:ext uri="{BB962C8B-B14F-4D97-AF65-F5344CB8AC3E}">
        <p14:creationId xmlns:p14="http://schemas.microsoft.com/office/powerpoint/2010/main" val="64933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B1BBC4-8574-4CB7-801F-8273D012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Existe um forte relação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D9EF408-7A30-4485-A713-784D14ADDB34}"/>
              </a:ext>
            </a:extLst>
          </p:cNvPr>
          <p:cNvSpPr txBox="1"/>
          <p:nvPr/>
        </p:nvSpPr>
        <p:spPr>
          <a:xfrm>
            <a:off x="8026400" y="3802741"/>
            <a:ext cx="2309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7030A0"/>
                </a:solidFill>
              </a:rPr>
              <a:t>Objetivo Geral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xmlns="" id="{088A380C-4BFE-49CB-9D86-15CA1256739E}"/>
              </a:ext>
            </a:extLst>
          </p:cNvPr>
          <p:cNvSpPr/>
          <p:nvPr/>
        </p:nvSpPr>
        <p:spPr>
          <a:xfrm>
            <a:off x="7975599" y="2329892"/>
            <a:ext cx="2619829" cy="3490334"/>
          </a:xfrm>
          <a:prstGeom prst="rightArrow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xmlns="" id="{83D25C3D-2DD9-48C1-923D-1D0BC62743DE}"/>
              </a:ext>
            </a:extLst>
          </p:cNvPr>
          <p:cNvGrpSpPr/>
          <p:nvPr/>
        </p:nvGrpSpPr>
        <p:grpSpPr>
          <a:xfrm>
            <a:off x="5609772" y="2950026"/>
            <a:ext cx="2336803" cy="2282368"/>
            <a:chOff x="5609772" y="2950026"/>
            <a:chExt cx="2336803" cy="2282368"/>
          </a:xfrm>
        </p:grpSpPr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4FC6EA0B-C570-4CEA-980B-B9F2073786C0}"/>
                </a:ext>
              </a:extLst>
            </p:cNvPr>
            <p:cNvSpPr txBox="1"/>
            <p:nvPr/>
          </p:nvSpPr>
          <p:spPr>
            <a:xfrm>
              <a:off x="5711370" y="3577767"/>
              <a:ext cx="172406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rgbClr val="7030A0"/>
                  </a:solidFill>
                </a:rPr>
                <a:t>Objetivo </a:t>
              </a:r>
            </a:p>
            <a:p>
              <a:r>
                <a:rPr lang="pt-BR" sz="2800" b="1" dirty="0">
                  <a:solidFill>
                    <a:srgbClr val="7030A0"/>
                  </a:solidFill>
                </a:rPr>
                <a:t>Específico</a:t>
              </a:r>
            </a:p>
          </p:txBody>
        </p:sp>
        <p:sp>
          <p:nvSpPr>
            <p:cNvPr id="23" name="Seta: para a Direita 22">
              <a:extLst>
                <a:ext uri="{FF2B5EF4-FFF2-40B4-BE49-F238E27FC236}">
                  <a16:creationId xmlns:a16="http://schemas.microsoft.com/office/drawing/2014/main" xmlns="" id="{23EE4D9D-92A3-44DB-9E88-EEAA9BD0ADAB}"/>
                </a:ext>
              </a:extLst>
            </p:cNvPr>
            <p:cNvSpPr/>
            <p:nvPr/>
          </p:nvSpPr>
          <p:spPr>
            <a:xfrm>
              <a:off x="5609772" y="2950026"/>
              <a:ext cx="2336803" cy="2282368"/>
            </a:xfrm>
            <a:prstGeom prst="rightArrow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xmlns="" id="{065762E5-97B6-4613-A8C9-875934795579}"/>
              </a:ext>
            </a:extLst>
          </p:cNvPr>
          <p:cNvGrpSpPr/>
          <p:nvPr/>
        </p:nvGrpSpPr>
        <p:grpSpPr>
          <a:xfrm>
            <a:off x="3294744" y="2971800"/>
            <a:ext cx="2336803" cy="2282368"/>
            <a:chOff x="5609772" y="2950026"/>
            <a:chExt cx="2336803" cy="2282368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97D3B9ED-816F-485E-9B08-70478BC97670}"/>
                </a:ext>
              </a:extLst>
            </p:cNvPr>
            <p:cNvSpPr txBox="1"/>
            <p:nvPr/>
          </p:nvSpPr>
          <p:spPr>
            <a:xfrm>
              <a:off x="5711370" y="3577767"/>
              <a:ext cx="172406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rgbClr val="7030A0"/>
                  </a:solidFill>
                </a:rPr>
                <a:t>Objetivo </a:t>
              </a:r>
            </a:p>
            <a:p>
              <a:r>
                <a:rPr lang="pt-BR" sz="2800" b="1" dirty="0">
                  <a:solidFill>
                    <a:srgbClr val="7030A0"/>
                  </a:solidFill>
                </a:rPr>
                <a:t>Específico</a:t>
              </a:r>
            </a:p>
          </p:txBody>
        </p:sp>
        <p:sp>
          <p:nvSpPr>
            <p:cNvPr id="27" name="Seta: para a Direita 26">
              <a:extLst>
                <a:ext uri="{FF2B5EF4-FFF2-40B4-BE49-F238E27FC236}">
                  <a16:creationId xmlns:a16="http://schemas.microsoft.com/office/drawing/2014/main" xmlns="" id="{569EBB5A-4CFE-47F9-A38C-C03C90484024}"/>
                </a:ext>
              </a:extLst>
            </p:cNvPr>
            <p:cNvSpPr/>
            <p:nvPr/>
          </p:nvSpPr>
          <p:spPr>
            <a:xfrm>
              <a:off x="5609772" y="2950026"/>
              <a:ext cx="2336803" cy="2282368"/>
            </a:xfrm>
            <a:prstGeom prst="rightArrow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xmlns="" id="{A785DD1F-32C2-4079-8126-058B905E0BF9}"/>
              </a:ext>
            </a:extLst>
          </p:cNvPr>
          <p:cNvGrpSpPr/>
          <p:nvPr/>
        </p:nvGrpSpPr>
        <p:grpSpPr>
          <a:xfrm>
            <a:off x="950685" y="2993572"/>
            <a:ext cx="2336803" cy="2282368"/>
            <a:chOff x="5609772" y="2950026"/>
            <a:chExt cx="2336803" cy="2282368"/>
          </a:xfrm>
        </p:grpSpPr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E829A205-320A-4B76-AC38-E63C413370CE}"/>
                </a:ext>
              </a:extLst>
            </p:cNvPr>
            <p:cNvSpPr txBox="1"/>
            <p:nvPr/>
          </p:nvSpPr>
          <p:spPr>
            <a:xfrm>
              <a:off x="5711370" y="3577767"/>
              <a:ext cx="172406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rgbClr val="7030A0"/>
                  </a:solidFill>
                </a:rPr>
                <a:t>Objetivo </a:t>
              </a:r>
            </a:p>
            <a:p>
              <a:r>
                <a:rPr lang="pt-BR" sz="2800" b="1" dirty="0">
                  <a:solidFill>
                    <a:srgbClr val="7030A0"/>
                  </a:solidFill>
                </a:rPr>
                <a:t>Específico</a:t>
              </a:r>
            </a:p>
          </p:txBody>
        </p:sp>
        <p:sp>
          <p:nvSpPr>
            <p:cNvPr id="30" name="Seta: para a Direita 29">
              <a:extLst>
                <a:ext uri="{FF2B5EF4-FFF2-40B4-BE49-F238E27FC236}">
                  <a16:creationId xmlns:a16="http://schemas.microsoft.com/office/drawing/2014/main" xmlns="" id="{B780EEB5-FEED-4BE7-BD46-E61E8C65A917}"/>
                </a:ext>
              </a:extLst>
            </p:cNvPr>
            <p:cNvSpPr/>
            <p:nvPr/>
          </p:nvSpPr>
          <p:spPr>
            <a:xfrm>
              <a:off x="5609772" y="2950026"/>
              <a:ext cx="2336803" cy="2282368"/>
            </a:xfrm>
            <a:prstGeom prst="rightArrow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735591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EAC43A-CDD4-47BA-A9B8-93E959FF6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Na definição dos objetivos deve-se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8078F3E-7BFF-485A-A855-1D94F66A3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086" y="1733551"/>
            <a:ext cx="10740571" cy="430348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Evitar a existência de mais de um objetivo geral/principal.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t-BR" alt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Evitar a existência de muitos objetivos específicos/secundários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t-BR" alt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Evitar objetivos como</a:t>
            </a:r>
          </a:p>
        </p:txBody>
      </p:sp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xmlns="" id="{F795C55E-8B6D-4658-B957-505C263067D4}"/>
              </a:ext>
            </a:extLst>
          </p:cNvPr>
          <p:cNvSpPr/>
          <p:nvPr/>
        </p:nvSpPr>
        <p:spPr>
          <a:xfrm>
            <a:off x="7612743" y="3177723"/>
            <a:ext cx="2213428" cy="1377043"/>
          </a:xfrm>
          <a:prstGeom prst="wedgeRoundRectCallout">
            <a:avLst>
              <a:gd name="adj1" fmla="val -47345"/>
              <a:gd name="adj2" fmla="val 667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Definir o papel de...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xmlns="" id="{C4B77C99-9A21-4E64-9CDF-FBE1302E4D7E}"/>
              </a:ext>
            </a:extLst>
          </p:cNvPr>
          <p:cNvSpPr/>
          <p:nvPr/>
        </p:nvSpPr>
        <p:spPr>
          <a:xfrm>
            <a:off x="4550229" y="4557486"/>
            <a:ext cx="2467428" cy="1377043"/>
          </a:xfrm>
          <a:prstGeom prst="wedgeRoundRectCallout">
            <a:avLst>
              <a:gd name="adj1" fmla="val -47345"/>
              <a:gd name="adj2" fmla="val 667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Avaliar a importância de ...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xmlns="" id="{7FFD6A1B-D5C0-4235-AF02-1B750D3FE103}"/>
              </a:ext>
            </a:extLst>
          </p:cNvPr>
          <p:cNvSpPr/>
          <p:nvPr/>
        </p:nvSpPr>
        <p:spPr>
          <a:xfrm>
            <a:off x="1411514" y="5241472"/>
            <a:ext cx="2017486" cy="1197428"/>
          </a:xfrm>
          <a:prstGeom prst="wedgeRoundRectCallout">
            <a:avLst>
              <a:gd name="adj1" fmla="val -47345"/>
              <a:gd name="adj2" fmla="val 667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Um olhar sobre...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xmlns="" id="{BEC2A176-04E1-4A42-8F54-E8DABC7E5D19}"/>
              </a:ext>
            </a:extLst>
          </p:cNvPr>
          <p:cNvSpPr/>
          <p:nvPr/>
        </p:nvSpPr>
        <p:spPr>
          <a:xfrm>
            <a:off x="9187542" y="4760686"/>
            <a:ext cx="1901371" cy="1678214"/>
          </a:xfrm>
          <a:prstGeom prst="wedgeRoundRectCallout">
            <a:avLst>
              <a:gd name="adj1" fmla="val -47345"/>
              <a:gd name="adj2" fmla="val 667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Analisar a questão de ...</a:t>
            </a:r>
            <a:endParaRPr lang="pt-B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4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18E469-9177-4506-93A3-A89FB8E2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 verbos são mais indicados?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C4E9D08-657F-418F-8E70-92ADE59A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77999"/>
            <a:ext cx="9601200" cy="3581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conhecimento</a:t>
            </a:r>
            <a:r>
              <a:rPr lang="pt-BR" altLang="pt-BR" sz="2800" dirty="0">
                <a:cs typeface="Times New Roman" panose="02020603050405020304" pitchFamily="18" charset="0"/>
              </a:rPr>
              <a:t>:  conhecer, descrever, identificar, reconhecer, relatar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compreensão</a:t>
            </a:r>
            <a:r>
              <a:rPr lang="pt-BR" altLang="pt-BR" sz="2800" dirty="0">
                <a:cs typeface="Times New Roman" panose="02020603050405020304" pitchFamily="18" charset="0"/>
              </a:rPr>
              <a:t>: compreender, demonstrar, determinar, discutir, interpretar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aplicação</a:t>
            </a:r>
            <a:r>
              <a:rPr lang="pt-BR" altLang="pt-BR" sz="2800" dirty="0">
                <a:cs typeface="Times New Roman" panose="02020603050405020304" pitchFamily="18" charset="0"/>
              </a:rPr>
              <a:t>: desenvolver, organizar, selecionar, traçar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análise</a:t>
            </a:r>
            <a:r>
              <a:rPr lang="pt-BR" altLang="pt-BR" sz="2800" dirty="0">
                <a:cs typeface="Times New Roman" panose="02020603050405020304" pitchFamily="18" charset="0"/>
              </a:rPr>
              <a:t>: analisar, comparar, diferenciar, discriminar, examinar, investigar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síntese</a:t>
            </a:r>
            <a:r>
              <a:rPr lang="pt-BR" altLang="pt-BR" sz="2800" dirty="0">
                <a:cs typeface="Times New Roman" panose="02020603050405020304" pitchFamily="18" charset="0"/>
              </a:rPr>
              <a:t>: construir, documentar, esquematizar, produzir, propor, reunir, sintetizar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t-BR" altLang="pt-BR" sz="2800" u="sng" dirty="0">
                <a:cs typeface="Times New Roman" panose="02020603050405020304" pitchFamily="18" charset="0"/>
              </a:rPr>
              <a:t>de avaliação</a:t>
            </a:r>
            <a:r>
              <a:rPr lang="pt-BR" altLang="pt-BR" sz="2800" dirty="0">
                <a:cs typeface="Times New Roman" panose="02020603050405020304" pitchFamily="18" charset="0"/>
              </a:rPr>
              <a:t>: avaliar, contrastar, estimar, medir, selecionar</a:t>
            </a:r>
          </a:p>
        </p:txBody>
      </p:sp>
    </p:spTree>
    <p:extLst>
      <p:ext uri="{BB962C8B-B14F-4D97-AF65-F5344CB8AC3E}">
        <p14:creationId xmlns:p14="http://schemas.microsoft.com/office/powerpoint/2010/main" val="3742333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6C87C2-A940-4BE6-B695-63AF6188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Sempre lembrar que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E3F2EFA-3671-4975-8441-0E31422D5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80342"/>
            <a:ext cx="9601200" cy="3497943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</a:pPr>
            <a:endParaRPr lang="pt-BR" altLang="pt-BR" b="1" dirty="0">
              <a:latin typeface="Arial Narrow" panose="020B0606020202030204" pitchFamily="34" charset="0"/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</a:pPr>
            <a:endParaRPr lang="pt-BR" altLang="pt-BR" b="1" dirty="0">
              <a:latin typeface="Arial Narrow" panose="020B0606020202030204" pitchFamily="34" charset="0"/>
            </a:endParaRPr>
          </a:p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</a:pPr>
            <a:endParaRPr lang="pt-BR" altLang="pt-BR" b="1" dirty="0"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pt-BR" altLang="pt-BR" sz="3200" b="1" dirty="0">
                <a:latin typeface="Arial Narrow" panose="020B0606020202030204" pitchFamily="34" charset="0"/>
              </a:rPr>
              <a:t>A </a:t>
            </a:r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Conclusão</a:t>
            </a:r>
            <a:r>
              <a:rPr lang="pt-BR" altLang="pt-BR" sz="3200" b="1" dirty="0">
                <a:latin typeface="Arial Narrow" panose="020B0606020202030204" pitchFamily="34" charset="0"/>
              </a:rPr>
              <a:t> ou </a:t>
            </a:r>
            <a:r>
              <a:rPr lang="pt-BR" alt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Considerações Finais </a:t>
            </a:r>
            <a:r>
              <a:rPr lang="pt-BR" altLang="pt-BR" sz="3200" b="1" dirty="0">
                <a:latin typeface="Arial Narrow" panose="020B0606020202030204" pitchFamily="34" charset="0"/>
              </a:rPr>
              <a:t>da tese ou da dissertação sempre responder aos objetivos definidos</a:t>
            </a:r>
            <a:endParaRPr lang="pt-BR" altLang="pt-BR" sz="32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9F2DAAF8-4F6B-48DC-B0E2-08674D915873}"/>
              </a:ext>
            </a:extLst>
          </p:cNvPr>
          <p:cNvSpPr/>
          <p:nvPr/>
        </p:nvSpPr>
        <p:spPr>
          <a:xfrm>
            <a:off x="1277256" y="2728684"/>
            <a:ext cx="9876974" cy="3294742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86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CF319D-F7DA-40DD-B858-927FA6E3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37" y="685799"/>
            <a:ext cx="4852891" cy="5127171"/>
          </a:xfrm>
        </p:spPr>
        <p:txBody>
          <a:bodyPr>
            <a:normAutofit/>
          </a:bodyPr>
          <a:lstStyle/>
          <a:p>
            <a:r>
              <a:rPr lang="pt-BR" dirty="0"/>
              <a:t>Início de pesquisa temos muitas ideias ...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1026" name="Picture 2" descr="C:\Users\toliveira\Downloads\1922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42" y="1515979"/>
            <a:ext cx="6178093" cy="495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2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4B85870-C487-4352-8185-99CF9499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/>
              <a:t>É necessário definir os OBJETIVOS</a:t>
            </a:r>
            <a:r>
              <a:rPr lang="pt-BR" altLang="pt-BR" dirty="0"/>
              <a:t/>
            </a:r>
            <a:br>
              <a:rPr lang="pt-BR" altLang="pt-BR" dirty="0"/>
            </a:b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65C56774-7D17-48A5-8A18-4F8CAA3D9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pt-BR" sz="4400" dirty="0"/>
              <a:t>Mas precisamos definir  o que REALMENTE queremos fazer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4400" dirty="0"/>
              <a:t>1º </a:t>
            </a:r>
            <a:r>
              <a:rPr lang="pt-BR" sz="4400" b="1" dirty="0">
                <a:solidFill>
                  <a:srgbClr val="7030A0"/>
                </a:solidFill>
              </a:rPr>
              <a:t>Objetivo Geral ou Principal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4400" dirty="0"/>
              <a:t>2º </a:t>
            </a:r>
            <a:r>
              <a:rPr lang="pt-BR" sz="4400" b="1" dirty="0">
                <a:solidFill>
                  <a:srgbClr val="9900CC"/>
                </a:solidFill>
              </a:rPr>
              <a:t>Objetivos Específicos ou Secundários</a:t>
            </a:r>
          </a:p>
        </p:txBody>
      </p:sp>
    </p:spTree>
    <p:extLst>
      <p:ext uri="{BB962C8B-B14F-4D97-AF65-F5344CB8AC3E}">
        <p14:creationId xmlns:p14="http://schemas.microsoft.com/office/powerpoint/2010/main" val="1223045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D8556FA1-5797-4C22-A841-F1E87AC2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970" y="711200"/>
            <a:ext cx="6531429" cy="1445986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/>
              <a:t>Objetivo Geral    ou   Principal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sz="6700" b="1" dirty="0">
                <a:latin typeface="Arial Black" panose="020B0A04020102020204" pitchFamily="34" charset="0"/>
              </a:rPr>
              <a:t>=</a:t>
            </a: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dirty="0"/>
              <a:t/>
            </a:r>
            <a:br>
              <a:rPr lang="pt-BR" altLang="pt-BR" dirty="0"/>
            </a:br>
            <a:r>
              <a:rPr lang="pt-BR" altLang="pt-BR" sz="4000" dirty="0"/>
              <a:t>o que se pretende conseguir com o estudo</a:t>
            </a:r>
            <a:r>
              <a:rPr lang="pt-BR" altLang="pt-BR" dirty="0"/>
              <a:t/>
            </a:r>
            <a:br>
              <a:rPr lang="pt-BR" altLang="pt-BR" dirty="0"/>
            </a:b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28" y="1371599"/>
            <a:ext cx="4382025" cy="416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9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A7A9AA-CC24-49E8-AF27-F198EF5E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7030A0"/>
                </a:solidFill>
              </a:rPr>
              <a:t>Exemplo de Objetivo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C0819B6-3DDF-4722-B2DC-53A0088E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altLang="pt-BR" sz="3600" b="1" dirty="0"/>
              <a:t>Analisar as principais tecnologias utilizadas por alunos surdos no ensino médio em escolas públicas no Rio de Janeiro</a:t>
            </a:r>
          </a:p>
          <a:p>
            <a:pPr marL="0" indent="0">
              <a:buNone/>
            </a:pPr>
            <a:endParaRPr lang="pt-BR" altLang="pt-BR" sz="3600" b="1" dirty="0"/>
          </a:p>
          <a:p>
            <a:pPr marL="0" indent="0">
              <a:buNone/>
            </a:pPr>
            <a:r>
              <a:rPr lang="pt-BR" altLang="pt-BR" sz="3600" dirty="0"/>
              <a:t>O que precisamos fazer para alcançar esse objetivo?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67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E6E45B-E58D-4C61-B93E-30123ECD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Definir OBJETIVOS ESPECÍFICOS OU SECUNDÁRIOS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959768F-78DB-4B70-A553-706A5ABE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881084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pt-BR" sz="4400" dirty="0"/>
              <a:t>São </a:t>
            </a:r>
            <a:r>
              <a:rPr lang="pt-BR" altLang="pt-BR" sz="4400" b="1" dirty="0">
                <a:solidFill>
                  <a:srgbClr val="7030A0"/>
                </a:solidFill>
              </a:rPr>
              <a:t>articulados</a:t>
            </a:r>
            <a:r>
              <a:rPr lang="pt-BR" altLang="pt-BR" sz="4400" dirty="0"/>
              <a:t> com o geral/principal</a:t>
            </a:r>
          </a:p>
          <a:p>
            <a:pPr marL="0" indent="0" algn="ctr">
              <a:buNone/>
            </a:pPr>
            <a:r>
              <a:rPr lang="pt-BR" altLang="pt-BR" sz="4400" dirty="0"/>
              <a:t>Permitem atingir o </a:t>
            </a:r>
            <a:r>
              <a:rPr lang="pt-BR" altLang="pt-BR" sz="4400" dirty="0">
                <a:solidFill>
                  <a:srgbClr val="7030A0"/>
                </a:solidFill>
              </a:rPr>
              <a:t>objetivo geral</a:t>
            </a:r>
          </a:p>
          <a:p>
            <a:pPr marL="0" indent="0" algn="ctr">
              <a:buNone/>
            </a:pPr>
            <a:r>
              <a:rPr lang="pt-BR" altLang="pt-BR" sz="4400" dirty="0"/>
              <a:t>Tem caráter mais </a:t>
            </a:r>
            <a:r>
              <a:rPr lang="pt-BR" altLang="pt-BR" sz="4400" b="1" dirty="0">
                <a:solidFill>
                  <a:srgbClr val="7030A0"/>
                </a:solidFill>
              </a:rPr>
              <a:t>concreto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294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3C5802-9B3D-4D28-B168-07DBE5C4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4743"/>
            <a:ext cx="5500914" cy="740228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 Específicos</a:t>
            </a:r>
          </a:p>
        </p:txBody>
      </p:sp>
      <p:pic>
        <p:nvPicPr>
          <p:cNvPr id="2052" name="Picture 4" descr="Resultado de imagem para alcanÃ§ar um objetivo">
            <a:extLst>
              <a:ext uri="{FF2B5EF4-FFF2-40B4-BE49-F238E27FC236}">
                <a16:creationId xmlns:a16="http://schemas.microsoft.com/office/drawing/2014/main" xmlns="" id="{5C48E8C9-1445-4729-BC82-4FA26361B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11005" r="10516" b="11005"/>
          <a:stretch/>
        </p:blipFill>
        <p:spPr bwMode="auto">
          <a:xfrm>
            <a:off x="2264229" y="754743"/>
            <a:ext cx="7373257" cy="534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0305BEBE-4486-4838-9F42-E831AD52CED7}"/>
              </a:ext>
            </a:extLst>
          </p:cNvPr>
          <p:cNvCxnSpPr>
            <a:cxnSpLocks/>
          </p:cNvCxnSpPr>
          <p:nvPr/>
        </p:nvCxnSpPr>
        <p:spPr>
          <a:xfrm>
            <a:off x="3309257" y="1494971"/>
            <a:ext cx="0" cy="246742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68B1AE40-4935-4E54-9B03-CFA70D908125}"/>
              </a:ext>
            </a:extLst>
          </p:cNvPr>
          <p:cNvCxnSpPr>
            <a:cxnSpLocks/>
          </p:cNvCxnSpPr>
          <p:nvPr/>
        </p:nvCxnSpPr>
        <p:spPr>
          <a:xfrm>
            <a:off x="3309257" y="1494971"/>
            <a:ext cx="1132114" cy="232228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xmlns="" id="{E0C4DF7E-C04F-4385-B649-B90DC025FD67}"/>
              </a:ext>
            </a:extLst>
          </p:cNvPr>
          <p:cNvCxnSpPr>
            <a:cxnSpLocks/>
          </p:cNvCxnSpPr>
          <p:nvPr/>
        </p:nvCxnSpPr>
        <p:spPr>
          <a:xfrm>
            <a:off x="3309257" y="1494971"/>
            <a:ext cx="2061029" cy="16256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xmlns="" id="{4FE09029-A1D8-4FDC-8711-E1B212CF24CB}"/>
              </a:ext>
            </a:extLst>
          </p:cNvPr>
          <p:cNvCxnSpPr>
            <a:cxnSpLocks/>
          </p:cNvCxnSpPr>
          <p:nvPr/>
        </p:nvCxnSpPr>
        <p:spPr>
          <a:xfrm>
            <a:off x="3309256" y="1494971"/>
            <a:ext cx="2975430" cy="9652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xmlns="" id="{686F8DCD-5799-425F-8031-E73FF1068093}"/>
              </a:ext>
            </a:extLst>
          </p:cNvPr>
          <p:cNvCxnSpPr>
            <a:cxnSpLocks/>
          </p:cNvCxnSpPr>
          <p:nvPr/>
        </p:nvCxnSpPr>
        <p:spPr>
          <a:xfrm>
            <a:off x="3400029" y="1494971"/>
            <a:ext cx="4002143" cy="26851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9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6789EA-6103-471B-B603-5EFBD33E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pt-BR" altLang="pt-BR" sz="3200" b="1" dirty="0">
                <a:solidFill>
                  <a:schemeClr val="bg2">
                    <a:lumMod val="50000"/>
                  </a:schemeClr>
                </a:solidFill>
              </a:rPr>
              <a:t>Analisar as principais tecnologias utilizadas como estratégias de aprendizagem por alunos surdos no ensino médio em escolas públicas no Rio de Janeiro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xmlns="" id="{BFCDC8A8-6E4C-4E1E-A8BB-534D1D25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924627"/>
            <a:ext cx="9601200" cy="3581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altLang="pt-BR" sz="3200" b="1" dirty="0">
                <a:solidFill>
                  <a:srgbClr val="7030A0"/>
                </a:solidFill>
              </a:rPr>
              <a:t>Identificar alunos surdos nas escolas públicas de ensino médio no Rio de Janeiro</a:t>
            </a:r>
          </a:p>
          <a:p>
            <a:pPr marL="0" indent="0">
              <a:buNone/>
            </a:pPr>
            <a:r>
              <a:rPr lang="pt-BR" altLang="pt-BR" sz="3200" b="1" dirty="0">
                <a:solidFill>
                  <a:srgbClr val="7030A0"/>
                </a:solidFill>
              </a:rPr>
              <a:t>Descrever as tecnologias utilizadas no contexto educacional por alunos surdos matriculados em escolas públicas</a:t>
            </a:r>
          </a:p>
          <a:p>
            <a:pPr marL="0" indent="0">
              <a:buNone/>
            </a:pPr>
            <a:r>
              <a:rPr lang="pt-BR" altLang="pt-BR" sz="3200" b="1" dirty="0">
                <a:solidFill>
                  <a:srgbClr val="7030A0"/>
                </a:solidFill>
              </a:rPr>
              <a:t>Discutir as estratégias pedagógicas relacionadas às tecnologias utilizadas por alunos surdos matriculados em escolas públicas do Rio de Janeiro</a:t>
            </a:r>
          </a:p>
        </p:txBody>
      </p:sp>
    </p:spTree>
    <p:extLst>
      <p:ext uri="{BB962C8B-B14F-4D97-AF65-F5344CB8AC3E}">
        <p14:creationId xmlns:p14="http://schemas.microsoft.com/office/powerpoint/2010/main" val="257495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34FFB35-C672-45C1-82B8-655A5E5DF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altLang="pt-BR" sz="3600" b="1" dirty="0"/>
              <a:t>Objetivos são </a:t>
            </a:r>
            <a:r>
              <a:rPr lang="pt-BR" altLang="pt-BR" sz="3600" b="1" dirty="0">
                <a:solidFill>
                  <a:srgbClr val="7030A0"/>
                </a:solidFill>
              </a:rPr>
              <a:t>AÇÕES</a:t>
            </a:r>
            <a:r>
              <a:rPr lang="pt-BR" altLang="pt-BR" sz="3600" b="1" dirty="0"/>
              <a:t> que faremos na pesquisa</a:t>
            </a:r>
          </a:p>
          <a:p>
            <a:pPr marL="0" indent="0">
              <a:buNone/>
            </a:pPr>
            <a:r>
              <a:rPr lang="pt-BR" altLang="pt-BR" sz="3600" b="1" dirty="0"/>
              <a:t>Precisam ser AÇÕES </a:t>
            </a:r>
            <a:r>
              <a:rPr lang="pt-BR" altLang="pt-BR" sz="3600" b="1" dirty="0">
                <a:solidFill>
                  <a:srgbClr val="7030A0"/>
                </a:solidFill>
              </a:rPr>
              <a:t>BEM DEFINIDAS, </a:t>
            </a:r>
            <a:r>
              <a:rPr lang="pt-BR" altLang="pt-BR" sz="3600" b="1" dirty="0"/>
              <a:t>não pode dar chance de confundir com outra ação</a:t>
            </a:r>
          </a:p>
          <a:p>
            <a:pPr marL="0" indent="0">
              <a:buNone/>
            </a:pPr>
            <a:r>
              <a:rPr lang="pt-BR" altLang="pt-BR" sz="3600" b="1" dirty="0">
                <a:solidFill>
                  <a:srgbClr val="7030A0"/>
                </a:solidFill>
              </a:rPr>
              <a:t>OBJETIVOS ESPECÍFICOS </a:t>
            </a:r>
            <a:r>
              <a:rPr lang="pt-BR" altLang="pt-BR" sz="3600" b="1" dirty="0"/>
              <a:t>devem apresentar evolução da construção de evidências para chegar ao </a:t>
            </a:r>
            <a:r>
              <a:rPr lang="pt-BR" altLang="pt-BR" sz="3600" b="1" dirty="0">
                <a:solidFill>
                  <a:srgbClr val="7030A0"/>
                </a:solidFill>
              </a:rPr>
              <a:t>OBJETIVO GERAL</a:t>
            </a:r>
            <a:endParaRPr lang="pt-BR" altLang="pt-BR" sz="3600" dirty="0">
              <a:solidFill>
                <a:srgbClr val="7030A0"/>
              </a:solidFill>
            </a:endParaRPr>
          </a:p>
          <a:p>
            <a:endParaRPr lang="pt-BR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798BBC16-CF2D-4B55-A079-B54CE32A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Repararam?</a:t>
            </a:r>
          </a:p>
        </p:txBody>
      </p:sp>
    </p:spTree>
    <p:extLst>
      <p:ext uri="{BB962C8B-B14F-4D97-AF65-F5344CB8AC3E}">
        <p14:creationId xmlns:p14="http://schemas.microsoft.com/office/powerpoint/2010/main" val="1547540893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419</TotalTime>
  <Words>351</Words>
  <Application>Microsoft Office PowerPoint</Application>
  <PresentationFormat>Personalizar</PresentationFormat>
  <Paragraphs>54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Cortar</vt:lpstr>
      <vt:lpstr>Objetivos EM Projeto de pesquisa</vt:lpstr>
      <vt:lpstr>Início de pesquisa temos muitas ideias ...  </vt:lpstr>
      <vt:lpstr>É necessário definir os OBJETIVOS </vt:lpstr>
      <vt:lpstr>Objetivo Geral    ou   Principal =  o que se pretende conseguir com o estudo </vt:lpstr>
      <vt:lpstr>Exemplo de Objetivo Geral</vt:lpstr>
      <vt:lpstr>Definir OBJETIVOS ESPECÍFICOS OU SECUNDÁRIOS</vt:lpstr>
      <vt:lpstr>Objetivos Específicos</vt:lpstr>
      <vt:lpstr>Analisar as principais tecnologias utilizadas como estratégias de aprendizagem por alunos surdos no ensino médio em escolas públicas no Rio de Janeiro</vt:lpstr>
      <vt:lpstr>Repararam?</vt:lpstr>
      <vt:lpstr>Existe um forte relação</vt:lpstr>
      <vt:lpstr>Na definição dos objetivos deve-se</vt:lpstr>
      <vt:lpstr>Que verbos são mais indicados?</vt:lpstr>
      <vt:lpstr>Sempre lembrar que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Projetos de pesquisa</dc:title>
  <dc:creator>Tania Chalhub</dc:creator>
  <cp:lastModifiedBy>toliveira</cp:lastModifiedBy>
  <cp:revision>15</cp:revision>
  <dcterms:created xsi:type="dcterms:W3CDTF">2019-05-19T19:34:39Z</dcterms:created>
  <dcterms:modified xsi:type="dcterms:W3CDTF">2019-09-30T20:25:29Z</dcterms:modified>
</cp:coreProperties>
</file>