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6" r:id="rId3"/>
    <p:sldId id="284" r:id="rId4"/>
    <p:sldId id="285" r:id="rId5"/>
    <p:sldId id="272" r:id="rId6"/>
    <p:sldId id="274" r:id="rId7"/>
    <p:sldId id="257" r:id="rId8"/>
    <p:sldId id="273" r:id="rId9"/>
    <p:sldId id="278" r:id="rId10"/>
    <p:sldId id="275" r:id="rId11"/>
    <p:sldId id="279" r:id="rId12"/>
    <p:sldId id="276" r:id="rId13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6" autoAdjust="0"/>
    <p:restoredTop sz="94599" autoAdjust="0"/>
  </p:normalViewPr>
  <p:slideViewPr>
    <p:cSldViewPr>
      <p:cViewPr varScale="1">
        <p:scale>
          <a:sx n="62" d="100"/>
          <a:sy n="62" d="100"/>
        </p:scale>
        <p:origin x="216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1872"/>
    </p:cViewPr>
  </p:sorter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ia Chalhub" userId="22b1e4110d727085" providerId="LiveId" clId="{091C975B-276E-4227-9C41-6AE814DFB227}"/>
    <pc:docChg chg="modSld">
      <pc:chgData name="Tania Chalhub" userId="22b1e4110d727085" providerId="LiveId" clId="{091C975B-276E-4227-9C41-6AE814DFB227}" dt="2021-05-02T22:12:21.994" v="8" actId="20577"/>
      <pc:docMkLst>
        <pc:docMk/>
      </pc:docMkLst>
      <pc:sldChg chg="modSp mod">
        <pc:chgData name="Tania Chalhub" userId="22b1e4110d727085" providerId="LiveId" clId="{091C975B-276E-4227-9C41-6AE814DFB227}" dt="2021-05-02T22:12:21.994" v="8" actId="20577"/>
        <pc:sldMkLst>
          <pc:docMk/>
          <pc:sldMk cId="1512502587" sldId="279"/>
        </pc:sldMkLst>
        <pc:spChg chg="mod">
          <ac:chgData name="Tania Chalhub" userId="22b1e4110d727085" providerId="LiveId" clId="{091C975B-276E-4227-9C41-6AE814DFB227}" dt="2021-05-02T22:12:21.994" v="8" actId="20577"/>
          <ac:spMkLst>
            <pc:docMk/>
            <pc:sldMk cId="1512502587" sldId="279"/>
            <ac:spMk id="3" creationId="{E6CEF223-43BB-460E-831A-33E0CD1EB0A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D0EFA9-57C0-4188-B1C6-56EB9958F127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77323E-F331-42C0-8ED8-298FE2B5981D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624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849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6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9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v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215C2D-4C5F-41A8-B554-C650AF34C482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E39326-9852-4665-8E10-5CCFE1522248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396C3-3492-4496-8698-79E4814AE53F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255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7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F0D0AC-B9DC-491A-B40C-0529EC313878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8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A34909-1BC5-45CA-8566-BEB9E3794744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60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v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48602-A83C-4B27-B476-20AF32AE1EED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5" name="Espaço Reservado para Conteúdo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grpSp>
        <p:nvGrpSpPr>
          <p:cNvPr id="156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8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9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02F2C7-204F-4F9D-81F3-C7CE8047CD3A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1526F9-43E7-4B77-89D8-9DEFDDBA71B5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grpSp>
        <p:nvGrpSpPr>
          <p:cNvPr id="615" name="quadro" descr="Gráfico de caixas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5CA678-7531-4BBD-B1E6-6A1CA37BCB1B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grpSp>
        <p:nvGrpSpPr>
          <p:cNvPr id="614" name="quadro" descr="Gráfico de caixas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v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v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v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v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184FD6-C734-4162-88D8-0C01192F6E9B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9758D4F-735F-46FE-9FCB-4849D9F60668}" type="datetime1">
              <a:rPr lang="pt-BR" smtClean="0"/>
              <a:t>02/05/2021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1668016"/>
          </a:xfrm>
        </p:spPr>
        <p:txBody>
          <a:bodyPr rtlCol="0"/>
          <a:lstStyle/>
          <a:p>
            <a:r>
              <a:rPr lang="pt-BR" b="1" dirty="0"/>
              <a:t>TCC 1 - ORIENTAÇÃO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pt-BR" dirty="0"/>
              <a:t>Tania Chalhub</a:t>
            </a:r>
          </a:p>
          <a:p>
            <a:pPr rtl="0"/>
            <a:r>
              <a:rPr lang="pt-BR" dirty="0"/>
              <a:t>Tiago Ribeiro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37FC7FA9-B32B-4841-B63A-892833892FD2}"/>
              </a:ext>
            </a:extLst>
          </p:cNvPr>
          <p:cNvSpPr txBox="1">
            <a:spLocks/>
          </p:cNvSpPr>
          <p:nvPr/>
        </p:nvSpPr>
        <p:spPr>
          <a:xfrm>
            <a:off x="1674813" y="3129136"/>
            <a:ext cx="9144000" cy="16680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800" b="1" dirty="0"/>
              <a:t>Tipos de TCC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9A5BF-7972-4BF1-915F-A35DE3CA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4400" b="1" dirty="0">
                <a:solidFill>
                  <a:srgbClr val="FFFFFF"/>
                </a:solidFill>
              </a:rPr>
              <a:t>Exemplo de tema</a:t>
            </a:r>
            <a:endParaRPr lang="pt-BR" sz="40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CEF223-43BB-460E-831A-33E0CD1EB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828582" cy="4267200"/>
          </a:xfrm>
        </p:spPr>
        <p:txBody>
          <a:bodyPr>
            <a:normAutofit/>
          </a:bodyPr>
          <a:lstStyle/>
          <a:p>
            <a:r>
              <a:rPr lang="pt-BR" altLang="pt-BR" sz="3600" u="sng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Assunto</a:t>
            </a:r>
            <a:r>
              <a:rPr lang="pt-BR" altLang="pt-B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: “educação de surdos”</a:t>
            </a:r>
          </a:p>
          <a:p>
            <a:endParaRPr lang="pt-BR" altLang="pt-BR" sz="3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pt-BR" altLang="pt-BR" sz="3600" u="sng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Tema</a:t>
            </a:r>
            <a:r>
              <a:rPr lang="pt-BR" altLang="pt-BR" sz="3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: “O impacto das visitas em museus no ensino de ciências para alunos surdos ”.</a:t>
            </a:r>
          </a:p>
        </p:txBody>
      </p:sp>
    </p:spTree>
    <p:extLst>
      <p:ext uri="{BB962C8B-B14F-4D97-AF65-F5344CB8AC3E}">
        <p14:creationId xmlns:p14="http://schemas.microsoft.com/office/powerpoint/2010/main" val="196877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9A5BF-7972-4BF1-915F-A35DE3CA2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4000" b="1" dirty="0">
                <a:solidFill>
                  <a:srgbClr val="FFFFFF"/>
                </a:solidFill>
              </a:rPr>
              <a:t>Exemplo de tema</a:t>
            </a:r>
            <a:endParaRPr lang="pt-BR" sz="40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CEF223-43BB-460E-831A-33E0CD1EB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828582" cy="4267200"/>
          </a:xfrm>
        </p:spPr>
        <p:txBody>
          <a:bodyPr>
            <a:normAutofit/>
          </a:bodyPr>
          <a:lstStyle/>
          <a:p>
            <a:r>
              <a:rPr lang="pt-BR" altLang="pt-BR" sz="3600" b="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Assunto</a:t>
            </a:r>
            <a:r>
              <a:rPr lang="pt-BR" altLang="pt-BR" sz="36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: “alfabetização de surdos”</a:t>
            </a:r>
          </a:p>
          <a:p>
            <a:endParaRPr lang="pt-BR" altLang="pt-BR" sz="3600" b="0" dirty="0">
              <a:solidFill>
                <a:schemeClr val="accent5">
                  <a:lumMod val="20000"/>
                  <a:lumOff val="80000"/>
                </a:schemeClr>
              </a:solidFill>
              <a:latin typeface="+mn-lt"/>
            </a:endParaRPr>
          </a:p>
          <a:p>
            <a:r>
              <a:rPr lang="pt-BR" altLang="pt-BR" sz="3600" b="0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Tema</a:t>
            </a:r>
            <a:r>
              <a:rPr lang="pt-BR" altLang="pt-BR" sz="3600" b="0" dirty="0">
                <a:solidFill>
                  <a:schemeClr val="accent5">
                    <a:lumMod val="20000"/>
                    <a:lumOff val="80000"/>
                  </a:schemeClr>
                </a:solidFill>
                <a:latin typeface="+mn-lt"/>
              </a:rPr>
              <a:t>: “Uso de vídeos em Libras para  contação de histórias para alunos surdos ”.</a:t>
            </a:r>
          </a:p>
        </p:txBody>
      </p:sp>
    </p:spTree>
    <p:extLst>
      <p:ext uri="{BB962C8B-B14F-4D97-AF65-F5344CB8AC3E}">
        <p14:creationId xmlns:p14="http://schemas.microsoft.com/office/powerpoint/2010/main" val="151250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9C56D-6012-408C-AF79-F359C97F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852" y="274638"/>
            <a:ext cx="9612560" cy="1020762"/>
          </a:xfrm>
        </p:spPr>
        <p:txBody>
          <a:bodyPr>
            <a:normAutofit fontScale="90000"/>
          </a:bodyPr>
          <a:lstStyle/>
          <a:p>
            <a:r>
              <a:rPr lang="pt-BR" sz="4000" b="1" dirty="0"/>
              <a:t>Vamos pensar em outros temas para estes assuntos?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7E005B-4F0B-4CB9-81AA-ED8BF9C95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678362"/>
          </a:xfrm>
        </p:spPr>
        <p:txBody>
          <a:bodyPr>
            <a:normAutofit lnSpcReduction="10000"/>
          </a:bodyPr>
          <a:lstStyle/>
          <a:p>
            <a:r>
              <a:rPr lang="pt-BR" sz="3600" dirty="0"/>
              <a:t>Educação bilíngue</a:t>
            </a:r>
          </a:p>
          <a:p>
            <a:r>
              <a:rPr lang="pt-BR" sz="3600" dirty="0"/>
              <a:t>Letramento</a:t>
            </a:r>
          </a:p>
          <a:p>
            <a:r>
              <a:rPr lang="pt-BR" sz="3600" dirty="0"/>
              <a:t>Alfabetização</a:t>
            </a:r>
          </a:p>
          <a:p>
            <a:r>
              <a:rPr lang="pt-BR" sz="3600" dirty="0"/>
              <a:t>Tecnologias e educação</a:t>
            </a:r>
          </a:p>
          <a:p>
            <a:r>
              <a:rPr lang="pt-BR" sz="3600" dirty="0"/>
              <a:t>Políticas educacionais</a:t>
            </a:r>
          </a:p>
          <a:p>
            <a:r>
              <a:rPr lang="pt-BR" sz="3600" dirty="0"/>
              <a:t>Gestão educacional</a:t>
            </a:r>
          </a:p>
          <a:p>
            <a:r>
              <a:rPr lang="pt-BR" sz="3600" dirty="0"/>
              <a:t>Práticas pedagógicas</a:t>
            </a: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3063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F3166-8B59-4EFB-AAF8-3BF87511A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4800" dirty="0">
                <a:solidFill>
                  <a:srgbClr val="FFFFFF"/>
                </a:solidFill>
              </a:rPr>
              <a:t>Fases da construção do TCC</a:t>
            </a:r>
            <a:endParaRPr lang="pt-BR" sz="4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CE5DFA-D897-433E-B311-8CC46EC5E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16832"/>
            <a:ext cx="9144000" cy="4255368"/>
          </a:xfrm>
        </p:spPr>
        <p:txBody>
          <a:bodyPr>
            <a:noAutofit/>
          </a:bodyPr>
          <a:lstStyle/>
          <a:p>
            <a:r>
              <a:rPr lang="pt-BR" sz="2800" b="1" dirty="0"/>
              <a:t>Preparatória</a:t>
            </a:r>
          </a:p>
          <a:p>
            <a:pPr lvl="1">
              <a:lnSpc>
                <a:spcPct val="100000"/>
              </a:lnSpc>
            </a:pPr>
            <a:r>
              <a:rPr kumimoji="1" lang="pt-BR" sz="2400" b="1" dirty="0"/>
              <a:t>Elaboração do projeto do TCC</a:t>
            </a:r>
            <a:endParaRPr lang="en-US" sz="2400" b="1" dirty="0"/>
          </a:p>
          <a:p>
            <a:pPr lvl="1">
              <a:lnSpc>
                <a:spcPct val="100000"/>
              </a:lnSpc>
            </a:pPr>
            <a:r>
              <a:rPr kumimoji="1" lang="pt-BR" sz="2400" b="1" dirty="0"/>
              <a:t>Escolha do tema</a:t>
            </a:r>
            <a:endParaRPr lang="en-US" sz="2400" b="1" dirty="0"/>
          </a:p>
          <a:p>
            <a:r>
              <a:rPr lang="pt-BR" sz="2800" b="1" dirty="0"/>
              <a:t>Leituras</a:t>
            </a:r>
          </a:p>
          <a:p>
            <a:pPr lvl="1">
              <a:lnSpc>
                <a:spcPct val="100000"/>
              </a:lnSpc>
            </a:pPr>
            <a:r>
              <a:rPr kumimoji="1" lang="pt-BR" sz="2400" b="1" dirty="0"/>
              <a:t>Busca em base de dados</a:t>
            </a:r>
            <a:endParaRPr lang="en-US" sz="2400" b="1" dirty="0"/>
          </a:p>
          <a:p>
            <a:pPr lvl="1">
              <a:lnSpc>
                <a:spcPct val="100000"/>
              </a:lnSpc>
            </a:pPr>
            <a:r>
              <a:rPr kumimoji="1" lang="pt-BR" sz="2400" b="1" dirty="0"/>
              <a:t>Refinamento do tema</a:t>
            </a:r>
            <a:endParaRPr lang="en-US" sz="2400" b="1" dirty="0"/>
          </a:p>
          <a:p>
            <a:r>
              <a:rPr lang="pt-BR" sz="2800" b="1" dirty="0"/>
              <a:t>Orientações</a:t>
            </a:r>
          </a:p>
          <a:p>
            <a:pPr lvl="1">
              <a:lnSpc>
                <a:spcPct val="100000"/>
              </a:lnSpc>
            </a:pPr>
            <a:r>
              <a:rPr kumimoji="1" lang="pt-BR" sz="2400" b="1" kern="1200" dirty="0"/>
              <a:t>Organização das leituras</a:t>
            </a:r>
            <a:endParaRPr lang="en-US" sz="2400" b="1" kern="1200" dirty="0"/>
          </a:p>
          <a:p>
            <a:pPr lvl="1">
              <a:lnSpc>
                <a:spcPct val="100000"/>
              </a:lnSpc>
            </a:pPr>
            <a:r>
              <a:rPr kumimoji="1" lang="en-US" sz="2400" b="1" kern="1200" dirty="0" err="1">
                <a:ea typeface="+mn-ea"/>
                <a:cs typeface="+mn-cs"/>
              </a:rPr>
              <a:t>Escrita</a:t>
            </a:r>
            <a:r>
              <a:rPr kumimoji="1" lang="en-US" sz="2400" b="1" kern="1200" dirty="0">
                <a:ea typeface="+mn-ea"/>
                <a:cs typeface="+mn-cs"/>
              </a:rPr>
              <a:t> e re-</a:t>
            </a:r>
            <a:r>
              <a:rPr kumimoji="1" lang="en-US" sz="2400" b="1" kern="1200" dirty="0" err="1">
                <a:ea typeface="+mn-ea"/>
                <a:cs typeface="+mn-cs"/>
              </a:rPr>
              <a:t>escrita</a:t>
            </a:r>
            <a:endParaRPr kumimoji="1" lang="en-US" sz="2400" b="1" kern="1200" dirty="0">
              <a:ea typeface="+mn-ea"/>
              <a:cs typeface="+mn-cs"/>
            </a:endParaRPr>
          </a:p>
          <a:p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301627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F6C1C-B9CF-40DA-A4D5-7D2EEA60E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PROJETO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53D16F2-59AA-41F3-A2F0-B79FB4C67F56}"/>
              </a:ext>
            </a:extLst>
          </p:cNvPr>
          <p:cNvSpPr txBox="1">
            <a:spLocks/>
          </p:cNvSpPr>
          <p:nvPr/>
        </p:nvSpPr>
        <p:spPr>
          <a:xfrm>
            <a:off x="1674814" y="2120206"/>
            <a:ext cx="8524054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altLang="pt-BR" sz="4000" dirty="0"/>
              <a:t>é </a:t>
            </a:r>
            <a:r>
              <a:rPr lang="en-US" altLang="pt-BR" sz="4000" dirty="0" err="1"/>
              <a:t>uma</a:t>
            </a:r>
            <a:r>
              <a:rPr lang="en-US" altLang="pt-BR" sz="4000" dirty="0"/>
              <a:t> </a:t>
            </a:r>
            <a:r>
              <a:rPr lang="en-US" altLang="pt-BR" sz="4000" dirty="0" err="1"/>
              <a:t>orientação</a:t>
            </a:r>
            <a:r>
              <a:rPr lang="en-US" altLang="pt-BR" sz="4000" dirty="0"/>
              <a:t> para à </a:t>
            </a:r>
            <a:r>
              <a:rPr lang="en-US" altLang="pt-BR" sz="4000" dirty="0" err="1"/>
              <a:t>investigação</a:t>
            </a:r>
            <a:endParaRPr lang="pt-BR" sz="40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FE8C3E0E-A6E0-4E0E-B1A8-86E50AF7B4DB}"/>
              </a:ext>
            </a:extLst>
          </p:cNvPr>
          <p:cNvSpPr txBox="1">
            <a:spLocks/>
          </p:cNvSpPr>
          <p:nvPr/>
        </p:nvSpPr>
        <p:spPr>
          <a:xfrm>
            <a:off x="1827214" y="5000526"/>
            <a:ext cx="8524054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pt-BR" sz="3600" dirty="0"/>
              <a:t>Indica: o que, por que, para que, </a:t>
            </a:r>
            <a:r>
              <a:rPr lang="en-US" altLang="pt-BR" sz="3600" dirty="0" err="1"/>
              <a:t>como</a:t>
            </a:r>
            <a:r>
              <a:rPr lang="en-US" altLang="pt-BR" sz="3600" dirty="0"/>
              <a:t>, </a:t>
            </a:r>
            <a:r>
              <a:rPr lang="en-US" altLang="pt-BR" sz="3600" dirty="0" err="1"/>
              <a:t>quando</a:t>
            </a:r>
            <a:r>
              <a:rPr lang="en-US" altLang="pt-BR" sz="3600" dirty="0"/>
              <a:t> e com que </a:t>
            </a:r>
            <a:r>
              <a:rPr lang="en-US" altLang="pt-BR" sz="3600" dirty="0" err="1"/>
              <a:t>recursos</a:t>
            </a:r>
            <a:r>
              <a:rPr lang="en-US" altLang="pt-BR" sz="3600" dirty="0"/>
              <a:t> se </a:t>
            </a:r>
            <a:r>
              <a:rPr lang="en-US" altLang="pt-BR" sz="3600" dirty="0" err="1"/>
              <a:t>quer</a:t>
            </a:r>
            <a:r>
              <a:rPr lang="en-US" altLang="pt-BR" sz="3600" dirty="0"/>
              <a:t> </a:t>
            </a:r>
            <a:r>
              <a:rPr lang="en-US" altLang="pt-BR" sz="3600" dirty="0" err="1"/>
              <a:t>estudar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01072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A01DB-A9BD-402A-86BE-DB9087057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pt-BR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Itens</a:t>
            </a:r>
            <a:r>
              <a:rPr lang="en-US" altLang="pt-BR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altLang="pt-BR" sz="44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Projeto</a:t>
            </a:r>
            <a:r>
              <a:rPr lang="en-US" altLang="pt-BR" sz="4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endParaRPr lang="pt-BR" sz="4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2A84F5-6BCD-4E9C-B62E-B93887C9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700808"/>
            <a:ext cx="8964486" cy="4471392"/>
          </a:xfrm>
        </p:spPr>
        <p:txBody>
          <a:bodyPr>
            <a:normAutofit/>
          </a:bodyPr>
          <a:lstStyle/>
          <a:p>
            <a:pPr marL="685800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</a:pPr>
            <a:endParaRPr lang="en-US" altLang="pt-BR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Introdução</a:t>
            </a:r>
            <a:r>
              <a:rPr lang="en-US" altLang="pt-BR" sz="3600" dirty="0">
                <a:solidFill>
                  <a:schemeClr val="tx1">
                    <a:lumMod val="85000"/>
                  </a:schemeClr>
                </a:solidFill>
              </a:rPr>
              <a:t>/</a:t>
            </a: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Justificativa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371600" lvl="3" indent="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None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Tema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Objetivos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Referencial</a:t>
            </a:r>
            <a:r>
              <a:rPr lang="en-US" altLang="pt-BR" sz="36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teórico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Metodologia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Cronograma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  <a:p>
            <a:pPr marL="1085850" lvl="1" indent="-571500" eaLnBrk="1" hangingPunct="1">
              <a:lnSpc>
                <a:spcPct val="90000"/>
              </a:lnSpc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altLang="pt-BR" sz="3600" dirty="0" err="1">
                <a:solidFill>
                  <a:schemeClr val="tx1">
                    <a:lumMod val="85000"/>
                  </a:schemeClr>
                </a:solidFill>
              </a:rPr>
              <a:t>Referências</a:t>
            </a:r>
            <a:endParaRPr lang="en-US" altLang="pt-BR" sz="3600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03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E3790-65BF-4FD6-AB6F-5CF48FBC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476672"/>
            <a:ext cx="9143998" cy="1066130"/>
          </a:xfrm>
        </p:spPr>
        <p:txBody>
          <a:bodyPr>
            <a:noAutofit/>
          </a:bodyPr>
          <a:lstStyle/>
          <a:p>
            <a:r>
              <a:rPr lang="pt-BR" altLang="pt-BR" sz="4000" dirty="0">
                <a:solidFill>
                  <a:srgbClr val="FFFFFF"/>
                </a:solidFill>
              </a:rPr>
              <a:t>Trabalho acadêmico</a:t>
            </a:r>
            <a:br>
              <a:rPr lang="pt-BR" altLang="pt-BR" sz="4000" dirty="0">
                <a:solidFill>
                  <a:srgbClr val="FFFFFF"/>
                </a:solidFill>
              </a:rPr>
            </a:br>
            <a:r>
              <a:rPr lang="pt-BR" altLang="pt-BR" sz="3600" dirty="0">
                <a:solidFill>
                  <a:schemeClr val="tx1">
                    <a:lumMod val="85000"/>
                  </a:schemeClr>
                </a:solidFill>
              </a:rPr>
              <a:t>Etapas:</a:t>
            </a:r>
            <a:endParaRPr lang="pt-BR" sz="36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6BAC57-7734-4183-BF19-606AD02CA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844824"/>
            <a:ext cx="9144000" cy="4522514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Definir o tipo de trabalho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Escolher o tema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Definir os objetivos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Elaborar revisão da bibliografia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Organizar e registrar as informações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pt-BR" altLang="pt-BR" sz="4300" dirty="0">
                <a:solidFill>
                  <a:schemeClr val="tx1">
                    <a:lumMod val="85000"/>
                  </a:schemeClr>
                </a:solidFill>
              </a:rPr>
              <a:t>Redigir e apresentar os resultados</a:t>
            </a:r>
          </a:p>
        </p:txBody>
      </p:sp>
    </p:spTree>
    <p:extLst>
      <p:ext uri="{BB962C8B-B14F-4D97-AF65-F5344CB8AC3E}">
        <p14:creationId xmlns:p14="http://schemas.microsoft.com/office/powerpoint/2010/main" val="353365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E3790-65BF-4FD6-AB6F-5CF48FBCE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274638"/>
            <a:ext cx="8244406" cy="1020762"/>
          </a:xfrm>
        </p:spPr>
        <p:txBody>
          <a:bodyPr>
            <a:normAutofit/>
          </a:bodyPr>
          <a:lstStyle/>
          <a:p>
            <a:pPr algn="r"/>
            <a:r>
              <a:rPr lang="pt-BR" altLang="pt-BR" sz="4400" dirty="0">
                <a:solidFill>
                  <a:srgbClr val="FFFFFF"/>
                </a:solidFill>
              </a:rPr>
              <a:t>Tipos de TCC</a:t>
            </a:r>
            <a:endParaRPr lang="pt-BR" sz="4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6BAC57-7734-4183-BF19-606AD02CA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2330152"/>
            <a:ext cx="9144000" cy="37631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36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ea typeface="Times New Roman" panose="02020603050405020304" pitchFamily="18" charset="0"/>
              </a:rPr>
              <a:t>Trabalho escrito ou em Libras com reflexões, considerações, discussões, problematizações e críticas.</a:t>
            </a:r>
          </a:p>
          <a:p>
            <a:pPr>
              <a:lnSpc>
                <a:spcPct val="90000"/>
              </a:lnSpc>
            </a:pPr>
            <a:r>
              <a:rPr lang="pt-BR" sz="3600" dirty="0">
                <a:solidFill>
                  <a:schemeClr val="accent2">
                    <a:lumMod val="40000"/>
                    <a:lumOff val="60000"/>
                  </a:schemeClr>
                </a:solidFill>
                <a:ea typeface="Times New Roman" panose="02020603050405020304" pitchFamily="18" charset="0"/>
              </a:rPr>
              <a:t>É o resultado de leituras, observações, investigações sobre um determinado tema.</a:t>
            </a: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A9E92D6-E218-49A4-B269-99496AC7EA5C}"/>
              </a:ext>
            </a:extLst>
          </p:cNvPr>
          <p:cNvSpPr txBox="1"/>
          <p:nvPr/>
        </p:nvSpPr>
        <p:spPr>
          <a:xfrm rot="19741400">
            <a:off x="40909" y="530340"/>
            <a:ext cx="407637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altLang="pt-BR" sz="4800" b="1" dirty="0">
                <a:solidFill>
                  <a:schemeClr val="accent2">
                    <a:lumMod val="75000"/>
                  </a:schemeClr>
                </a:solidFill>
              </a:rPr>
              <a:t>Monografia</a:t>
            </a:r>
            <a:endParaRPr lang="pt-BR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09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522414" y="3929158"/>
            <a:ext cx="9144000" cy="2236146"/>
          </a:xfrm>
        </p:spPr>
        <p:txBody>
          <a:bodyPr rtlCol="0">
            <a:normAutofit/>
          </a:bodyPr>
          <a:lstStyle/>
          <a:p>
            <a:r>
              <a:rPr lang="pt-BR" sz="3600" dirty="0">
                <a:solidFill>
                  <a:srgbClr val="FFFFFF"/>
                </a:solidFill>
                <a:effectLst/>
                <a:ea typeface="Times New Roman" panose="02020603050405020304" pitchFamily="18" charset="0"/>
              </a:rPr>
              <a:t>Texto acadêmico mais curto, que apresenta resultados ou reflexões/ ponderações a partir de uma pesquisa realizada. </a:t>
            </a:r>
            <a:endParaRPr lang="pt-BR" altLang="pt-BR" sz="3600" b="1" dirty="0">
              <a:solidFill>
                <a:srgbClr val="FFFFFF"/>
              </a:solidFill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211DCC3-5FE2-4930-8CC2-A64AB3B181D9}"/>
              </a:ext>
            </a:extLst>
          </p:cNvPr>
          <p:cNvSpPr txBox="1">
            <a:spLocks noChangeArrowheads="1"/>
          </p:cNvSpPr>
          <p:nvPr/>
        </p:nvSpPr>
        <p:spPr>
          <a:xfrm>
            <a:off x="1599571" y="260648"/>
            <a:ext cx="7375161" cy="1066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Tipos de TCC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427236C-2C5A-41D2-B88E-4EEE0615F34D}"/>
              </a:ext>
            </a:extLst>
          </p:cNvPr>
          <p:cNvSpPr txBox="1">
            <a:spLocks noChangeArrowheads="1"/>
          </p:cNvSpPr>
          <p:nvPr/>
        </p:nvSpPr>
        <p:spPr>
          <a:xfrm rot="19538792">
            <a:off x="398586" y="1809293"/>
            <a:ext cx="2401970" cy="1066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Artigo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06DB45-8B78-4EC5-A275-2D9193511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228" y="2516471"/>
            <a:ext cx="6947117" cy="4296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dirty="0">
                <a:solidFill>
                  <a:schemeClr val="accent2">
                    <a:lumMod val="40000"/>
                    <a:lumOff val="60000"/>
                  </a:schemeClr>
                </a:solidFill>
                <a:ea typeface="Times New Roman" panose="02020603050405020304" pitchFamily="18" charset="0"/>
              </a:rPr>
              <a:t>P</a:t>
            </a:r>
            <a:r>
              <a:rPr lang="pt-BR" sz="360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ea typeface="Times New Roman" panose="02020603050405020304" pitchFamily="18" charset="0"/>
              </a:rPr>
              <a:t>roduto relacionado à educação de surdos – Sequência didática, proposta pedagógica, livro, cartilha ou outro material, jogos etc. para serem utilizados no processo de ensino/aprendizagem de estudantes surdos.</a:t>
            </a: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0" indent="0" algn="r">
              <a:buNone/>
            </a:pPr>
            <a:endParaRPr lang="pt-BR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1ABDE1-34A4-4AB8-99EC-D621D1933099}"/>
              </a:ext>
            </a:extLst>
          </p:cNvPr>
          <p:cNvSpPr txBox="1">
            <a:spLocks noChangeArrowheads="1"/>
          </p:cNvSpPr>
          <p:nvPr/>
        </p:nvSpPr>
        <p:spPr>
          <a:xfrm>
            <a:off x="1599571" y="260648"/>
            <a:ext cx="7375161" cy="10668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Tipos de TCC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718CB33-C4C0-471D-931F-B116D6AD23ED}"/>
              </a:ext>
            </a:extLst>
          </p:cNvPr>
          <p:cNvSpPr txBox="1">
            <a:spLocks noChangeArrowheads="1"/>
          </p:cNvSpPr>
          <p:nvPr/>
        </p:nvSpPr>
        <p:spPr>
          <a:xfrm rot="19538792">
            <a:off x="255932" y="2036105"/>
            <a:ext cx="4037635" cy="1066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48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Objeto educacional</a:t>
            </a:r>
          </a:p>
        </p:txBody>
      </p:sp>
    </p:spTree>
    <p:extLst>
      <p:ext uri="{BB962C8B-B14F-4D97-AF65-F5344CB8AC3E}">
        <p14:creationId xmlns:p14="http://schemas.microsoft.com/office/powerpoint/2010/main" val="2671366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4000"/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B3AC6A-CB90-4394-B50F-BEBA81C08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altLang="pt-BR" sz="4000" dirty="0">
                <a:solidFill>
                  <a:srgbClr val="FFFFFF"/>
                </a:solidFill>
              </a:rPr>
              <a:t>Escolha do tema/objeto</a:t>
            </a:r>
            <a:endParaRPr lang="pt-BR" sz="40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6B344E1-236B-4827-A4C0-EF3794147553}"/>
              </a:ext>
            </a:extLst>
          </p:cNvPr>
          <p:cNvSpPr txBox="1">
            <a:spLocks/>
          </p:cNvSpPr>
          <p:nvPr/>
        </p:nvSpPr>
        <p:spPr>
          <a:xfrm>
            <a:off x="189756" y="3429000"/>
            <a:ext cx="11881320" cy="7920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Tema é o que se deseja estudar de forma definida 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E985C3F-55B0-46AB-B955-E9ED3C74ABDC}"/>
              </a:ext>
            </a:extLst>
          </p:cNvPr>
          <p:cNvSpPr txBox="1">
            <a:spLocks/>
          </p:cNvSpPr>
          <p:nvPr/>
        </p:nvSpPr>
        <p:spPr>
          <a:xfrm>
            <a:off x="6526460" y="3920406"/>
            <a:ext cx="5472608" cy="804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Tem que ser importante.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0DB7CF8-BB61-43C2-878F-C34BAD80F97A}"/>
              </a:ext>
            </a:extLst>
          </p:cNvPr>
          <p:cNvSpPr txBox="1">
            <a:spLocks/>
          </p:cNvSpPr>
          <p:nvPr/>
        </p:nvSpPr>
        <p:spPr>
          <a:xfrm>
            <a:off x="2277988" y="1904182"/>
            <a:ext cx="9577064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pt-BR" altLang="pt-BR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assunto, campo de observação e limites.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D98AF570-2077-4D9B-AA84-03ADBE1674DD}"/>
              </a:ext>
            </a:extLst>
          </p:cNvPr>
          <p:cNvSpPr txBox="1">
            <a:spLocks/>
          </p:cNvSpPr>
          <p:nvPr/>
        </p:nvSpPr>
        <p:spPr>
          <a:xfrm>
            <a:off x="6598468" y="5733256"/>
            <a:ext cx="547260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Ser de interesse do autor.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3C3387AD-7302-4FAA-B3BA-B1C6084C398A}"/>
              </a:ext>
            </a:extLst>
          </p:cNvPr>
          <p:cNvSpPr txBox="1">
            <a:spLocks/>
          </p:cNvSpPr>
          <p:nvPr/>
        </p:nvSpPr>
        <p:spPr>
          <a:xfrm>
            <a:off x="6598468" y="4712494"/>
            <a:ext cx="5400600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Ser possível de estudar no prazo do curso. 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0B3F5E2-70CB-498A-984A-E40CFE8CFF09}"/>
              </a:ext>
            </a:extLst>
          </p:cNvPr>
          <p:cNvSpPr txBox="1">
            <a:spLocks noChangeArrowheads="1"/>
          </p:cNvSpPr>
          <p:nvPr/>
        </p:nvSpPr>
        <p:spPr>
          <a:xfrm>
            <a:off x="398586" y="1484784"/>
            <a:ext cx="2401970" cy="1066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Indica </a:t>
            </a:r>
          </a:p>
        </p:txBody>
      </p:sp>
    </p:spTree>
    <p:extLst>
      <p:ext uri="{BB962C8B-B14F-4D97-AF65-F5344CB8AC3E}">
        <p14:creationId xmlns:p14="http://schemas.microsoft.com/office/powerpoint/2010/main" val="326923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adro 16x9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3_TF02804846_TF02804846.potx" id="{6015D36F-FE88-4299-9413-9A6625F0A96F}" vid="{686326CD-C078-4685-B568-5DB8C1FEF170}"/>
    </a:ext>
  </a:extLst>
</a:theme>
</file>

<file path=ppt/theme/theme2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Words>331</Words>
  <Application>Microsoft Office PowerPoint</Application>
  <PresentationFormat>Personalizar</PresentationFormat>
  <Paragraphs>68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Consolas</vt:lpstr>
      <vt:lpstr>Corbel</vt:lpstr>
      <vt:lpstr>Wingdings</vt:lpstr>
      <vt:lpstr>Quadro 16x9</vt:lpstr>
      <vt:lpstr>TCC 1 - ORIENTAÇÃO</vt:lpstr>
      <vt:lpstr>Fases da construção do TCC</vt:lpstr>
      <vt:lpstr>PROJETO</vt:lpstr>
      <vt:lpstr>Itens do Projeto </vt:lpstr>
      <vt:lpstr>Trabalho acadêmico Etapas:</vt:lpstr>
      <vt:lpstr>Tipos de TCC</vt:lpstr>
      <vt:lpstr>Apresentação do PowerPoint</vt:lpstr>
      <vt:lpstr>Apresentação do PowerPoint</vt:lpstr>
      <vt:lpstr>Escolha do tema/objeto</vt:lpstr>
      <vt:lpstr>Exemplo de tema</vt:lpstr>
      <vt:lpstr>Exemplo de tema</vt:lpstr>
      <vt:lpstr>Vamos pensar em outros temas para estes assuntos?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crítica de literatura científica</dc:title>
  <dc:creator>Tania Chalhub</dc:creator>
  <cp:lastModifiedBy>Tania Chalhub</cp:lastModifiedBy>
  <cp:revision>18</cp:revision>
  <dcterms:created xsi:type="dcterms:W3CDTF">2019-03-23T18:10:52Z</dcterms:created>
  <dcterms:modified xsi:type="dcterms:W3CDTF">2021-05-02T22:12:43Z</dcterms:modified>
</cp:coreProperties>
</file>